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9.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0.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1.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1"/>
  </p:notesMasterIdLst>
  <p:handoutMasterIdLst>
    <p:handoutMasterId r:id="rId42"/>
  </p:handoutMasterIdLst>
  <p:sldIdLst>
    <p:sldId id="256" r:id="rId2"/>
    <p:sldId id="364" r:id="rId3"/>
    <p:sldId id="258" r:id="rId4"/>
    <p:sldId id="264" r:id="rId5"/>
    <p:sldId id="358" r:id="rId6"/>
    <p:sldId id="321" r:id="rId7"/>
    <p:sldId id="348" r:id="rId8"/>
    <p:sldId id="349" r:id="rId9"/>
    <p:sldId id="350" r:id="rId10"/>
    <p:sldId id="351" r:id="rId11"/>
    <p:sldId id="360" r:id="rId12"/>
    <p:sldId id="361" r:id="rId13"/>
    <p:sldId id="363" r:id="rId14"/>
    <p:sldId id="365" r:id="rId15"/>
    <p:sldId id="367" r:id="rId16"/>
    <p:sldId id="368" r:id="rId17"/>
    <p:sldId id="370" r:id="rId18"/>
    <p:sldId id="369" r:id="rId19"/>
    <p:sldId id="372" r:id="rId20"/>
    <p:sldId id="373" r:id="rId21"/>
    <p:sldId id="374" r:id="rId22"/>
    <p:sldId id="375" r:id="rId23"/>
    <p:sldId id="377" r:id="rId24"/>
    <p:sldId id="378" r:id="rId25"/>
    <p:sldId id="379" r:id="rId26"/>
    <p:sldId id="380" r:id="rId27"/>
    <p:sldId id="381" r:id="rId28"/>
    <p:sldId id="382" r:id="rId29"/>
    <p:sldId id="383" r:id="rId30"/>
    <p:sldId id="386" r:id="rId31"/>
    <p:sldId id="387" r:id="rId32"/>
    <p:sldId id="388" r:id="rId33"/>
    <p:sldId id="389" r:id="rId34"/>
    <p:sldId id="391" r:id="rId35"/>
    <p:sldId id="390" r:id="rId36"/>
    <p:sldId id="392" r:id="rId37"/>
    <p:sldId id="393" r:id="rId38"/>
    <p:sldId id="385" r:id="rId39"/>
    <p:sldId id="263" r:id="rId4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80" autoAdjust="0"/>
    <p:restoredTop sz="94194" autoAdjust="0"/>
  </p:normalViewPr>
  <p:slideViewPr>
    <p:cSldViewPr>
      <p:cViewPr>
        <p:scale>
          <a:sx n="75" d="100"/>
          <a:sy n="75" d="100"/>
        </p:scale>
        <p:origin x="-466" y="-134"/>
      </p:cViewPr>
      <p:guideLst>
        <p:guide orient="horz" pos="2160"/>
        <p:guide pos="2880"/>
      </p:guideLst>
    </p:cSldViewPr>
  </p:slideViewPr>
  <p:outlineViewPr>
    <p:cViewPr>
      <p:scale>
        <a:sx n="33" d="100"/>
        <a:sy n="33" d="100"/>
      </p:scale>
      <p:origin x="0" y="16330"/>
    </p:cViewPr>
  </p:outlin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_rels/data11.xml.rels><?xml version="1.0" encoding="UTF-8" standalone="yes"?>
<Relationships xmlns="http://schemas.openxmlformats.org/package/2006/relationships"><Relationship Id="rId1" Type="http://schemas.openxmlformats.org/officeDocument/2006/relationships/hyperlink" Target="http://www.socialsecurity.gov/work" TargetMode="External"/></Relationships>
</file>

<file path=ppt/diagrams/_rels/data12.xml.rels><?xml version="1.0" encoding="UTF-8" standalone="yes"?>
<Relationships xmlns="http://schemas.openxmlformats.org/package/2006/relationships"><Relationship Id="rId1" Type="http://schemas.openxmlformats.org/officeDocument/2006/relationships/hyperlink" Target="http://statehumanrelations.delaware.gov/" TargetMode="External"/></Relationships>
</file>

<file path=ppt/diagrams/_rels/data16.xml.rels><?xml version="1.0" encoding="UTF-8" standalone="yes"?>
<Relationships xmlns="http://schemas.openxmlformats.org/package/2006/relationships"><Relationship Id="rId1" Type="http://schemas.openxmlformats.org/officeDocument/2006/relationships/hyperlink" Target="http://www2.ed.gov/about/offices/list/ocr/docs/howto.html" TargetMode="External"/></Relationships>
</file>

<file path=ppt/diagrams/_rels/data17.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jpeg"/></Relationships>
</file>

<file path=ppt/diagrams/_rels/data6.xml.rels><?xml version="1.0" encoding="UTF-8" standalone="yes"?>
<Relationships xmlns="http://schemas.openxmlformats.org/package/2006/relationships"><Relationship Id="rId1" Type="http://schemas.openxmlformats.org/officeDocument/2006/relationships/hyperlink" Target="http://transition.declasi.org/financing-higher-education/" TargetMode="External"/></Relationships>
</file>

<file path=ppt/diagrams/_rels/drawing11.xml.rels><?xml version="1.0" encoding="UTF-8" standalone="yes"?>
<Relationships xmlns="http://schemas.openxmlformats.org/package/2006/relationships"><Relationship Id="rId1" Type="http://schemas.openxmlformats.org/officeDocument/2006/relationships/hyperlink" Target="http://www.socialsecurity.gov/work" TargetMode="External"/></Relationships>
</file>

<file path=ppt/diagrams/_rels/drawing12.xml.rels><?xml version="1.0" encoding="UTF-8" standalone="yes"?>
<Relationships xmlns="http://schemas.openxmlformats.org/package/2006/relationships"><Relationship Id="rId1" Type="http://schemas.openxmlformats.org/officeDocument/2006/relationships/hyperlink" Target="http://statehumanrelations.delaware.gov/" TargetMode="External"/></Relationships>
</file>

<file path=ppt/diagrams/_rels/drawing16.xml.rels><?xml version="1.0" encoding="UTF-8" standalone="yes"?>
<Relationships xmlns="http://schemas.openxmlformats.org/package/2006/relationships"><Relationship Id="rId1" Type="http://schemas.openxmlformats.org/officeDocument/2006/relationships/hyperlink" Target="http://www2.ed.gov/about/offices/list/ocr/docs/howto.html" TargetMode="External"/></Relationships>
</file>

<file path=ppt/diagrams/_rels/drawing17.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jpeg"/></Relationships>
</file>

<file path=ppt/diagrams/_rels/drawing6.xml.rels><?xml version="1.0" encoding="UTF-8" standalone="yes"?>
<Relationships xmlns="http://schemas.openxmlformats.org/package/2006/relationships"><Relationship Id="rId1" Type="http://schemas.openxmlformats.org/officeDocument/2006/relationships/hyperlink" Target="http://transition.declasi.org/financing-higher-education/" TargetMode="Externa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93C968-6B95-417A-8DEE-1F6CC73EBD97}" type="doc">
      <dgm:prSet loTypeId="urn:microsoft.com/office/officeart/2005/8/layout/matrix3" loCatId="matrix" qsTypeId="urn:microsoft.com/office/officeart/2005/8/quickstyle/simple1" qsCatId="simple" csTypeId="urn:microsoft.com/office/officeart/2005/8/colors/accent1_1" csCatId="accent1"/>
      <dgm:spPr/>
      <dgm:t>
        <a:bodyPr/>
        <a:lstStyle/>
        <a:p>
          <a:endParaRPr lang="en-US"/>
        </a:p>
      </dgm:t>
    </dgm:pt>
    <dgm:pt modelId="{8A136482-AD71-49B2-8AE1-F9C16C493726}">
      <dgm:prSet custT="1"/>
      <dgm:spPr/>
      <dgm:t>
        <a:bodyPr/>
        <a:lstStyle/>
        <a:p>
          <a:pPr rtl="0"/>
          <a:r>
            <a:rPr lang="en-US" sz="1200" b="1" dirty="0" smtClean="0"/>
            <a:t>Two-Year Colleges</a:t>
          </a:r>
          <a:endParaRPr lang="en-US" sz="1200" b="1" dirty="0"/>
        </a:p>
      </dgm:t>
    </dgm:pt>
    <dgm:pt modelId="{DE5A08A6-A73C-4046-9AB0-018F3ED994C8}" type="parTrans" cxnId="{3ABCB079-F7F3-4FEC-988E-D075960AA7E1}">
      <dgm:prSet/>
      <dgm:spPr/>
      <dgm:t>
        <a:bodyPr/>
        <a:lstStyle/>
        <a:p>
          <a:endParaRPr lang="en-US"/>
        </a:p>
      </dgm:t>
    </dgm:pt>
    <dgm:pt modelId="{8A0333EB-1098-4EEB-AC14-9C40D72157D3}" type="sibTrans" cxnId="{3ABCB079-F7F3-4FEC-988E-D075960AA7E1}">
      <dgm:prSet/>
      <dgm:spPr/>
      <dgm:t>
        <a:bodyPr/>
        <a:lstStyle/>
        <a:p>
          <a:endParaRPr lang="en-US"/>
        </a:p>
      </dgm:t>
    </dgm:pt>
    <dgm:pt modelId="{246536D5-937C-4810-BCB5-6719457B0D7A}">
      <dgm:prSet custT="1"/>
      <dgm:spPr/>
      <dgm:t>
        <a:bodyPr/>
        <a:lstStyle/>
        <a:p>
          <a:pPr rtl="0"/>
          <a:r>
            <a:rPr lang="en-US" sz="1200" dirty="0" smtClean="0"/>
            <a:t>Offer courses in a number of different areas</a:t>
          </a:r>
          <a:endParaRPr lang="en-US" sz="1200" dirty="0"/>
        </a:p>
      </dgm:t>
    </dgm:pt>
    <dgm:pt modelId="{C8192F73-D4DE-450C-9B35-1F85B7A827B5}" type="parTrans" cxnId="{301B3E6C-99CA-46B3-847C-6476C58E2AA2}">
      <dgm:prSet/>
      <dgm:spPr/>
      <dgm:t>
        <a:bodyPr/>
        <a:lstStyle/>
        <a:p>
          <a:endParaRPr lang="en-US"/>
        </a:p>
      </dgm:t>
    </dgm:pt>
    <dgm:pt modelId="{9638F8FE-40EF-43E7-AA89-03FCD0CC9609}" type="sibTrans" cxnId="{301B3E6C-99CA-46B3-847C-6476C58E2AA2}">
      <dgm:prSet/>
      <dgm:spPr/>
      <dgm:t>
        <a:bodyPr/>
        <a:lstStyle/>
        <a:p>
          <a:endParaRPr lang="en-US"/>
        </a:p>
      </dgm:t>
    </dgm:pt>
    <dgm:pt modelId="{94657348-8B7F-4950-9F71-D6FC737A1585}">
      <dgm:prSet custT="1"/>
      <dgm:spPr/>
      <dgm:t>
        <a:bodyPr/>
        <a:lstStyle/>
        <a:p>
          <a:pPr rtl="0"/>
          <a:r>
            <a:rPr lang="en-US" sz="1200" dirty="0" smtClean="0"/>
            <a:t>May offer occupational or technical training</a:t>
          </a:r>
          <a:endParaRPr lang="en-US" sz="1200" dirty="0"/>
        </a:p>
      </dgm:t>
    </dgm:pt>
    <dgm:pt modelId="{AEEF3FD8-137C-4417-B91C-18E9C115C57D}" type="parTrans" cxnId="{A68A75D3-1534-4B7F-A379-910C464812A1}">
      <dgm:prSet/>
      <dgm:spPr/>
      <dgm:t>
        <a:bodyPr/>
        <a:lstStyle/>
        <a:p>
          <a:endParaRPr lang="en-US"/>
        </a:p>
      </dgm:t>
    </dgm:pt>
    <dgm:pt modelId="{41FBE30F-0750-487B-BFB1-3837B312C45D}" type="sibTrans" cxnId="{A68A75D3-1534-4B7F-A379-910C464812A1}">
      <dgm:prSet/>
      <dgm:spPr/>
      <dgm:t>
        <a:bodyPr/>
        <a:lstStyle/>
        <a:p>
          <a:endParaRPr lang="en-US"/>
        </a:p>
      </dgm:t>
    </dgm:pt>
    <dgm:pt modelId="{8F8B0966-9E3E-411E-8C0B-A4C9C86D136B}">
      <dgm:prSet custT="1"/>
      <dgm:spPr/>
      <dgm:t>
        <a:bodyPr/>
        <a:lstStyle/>
        <a:p>
          <a:pPr rtl="0"/>
          <a:r>
            <a:rPr lang="en-US" sz="1200" dirty="0" smtClean="0"/>
            <a:t>Can earn an Associate’s degree</a:t>
          </a:r>
          <a:endParaRPr lang="en-US" sz="1200" dirty="0"/>
        </a:p>
      </dgm:t>
    </dgm:pt>
    <dgm:pt modelId="{4172C3CB-EEB3-4479-8AD0-61527EC604CA}" type="parTrans" cxnId="{D68A6AB8-BA5E-43FB-98C1-E9E86A3FE88F}">
      <dgm:prSet/>
      <dgm:spPr/>
      <dgm:t>
        <a:bodyPr/>
        <a:lstStyle/>
        <a:p>
          <a:endParaRPr lang="en-US"/>
        </a:p>
      </dgm:t>
    </dgm:pt>
    <dgm:pt modelId="{0ECCC88C-B845-42AA-9B7C-7D50E95646F2}" type="sibTrans" cxnId="{D68A6AB8-BA5E-43FB-98C1-E9E86A3FE88F}">
      <dgm:prSet/>
      <dgm:spPr/>
      <dgm:t>
        <a:bodyPr/>
        <a:lstStyle/>
        <a:p>
          <a:endParaRPr lang="en-US"/>
        </a:p>
      </dgm:t>
    </dgm:pt>
    <dgm:pt modelId="{5E3759A2-5E47-4E0E-87C7-5BFA6AD50CCD}">
      <dgm:prSet custT="1"/>
      <dgm:spPr/>
      <dgm:t>
        <a:bodyPr/>
        <a:lstStyle/>
        <a:p>
          <a:pPr rtl="0"/>
          <a:r>
            <a:rPr lang="en-US" sz="1200" dirty="0" smtClean="0"/>
            <a:t>Sometimes you can transfer credits from a Two-Year college to a Four-Year college</a:t>
          </a:r>
          <a:endParaRPr lang="en-US" sz="1200" dirty="0"/>
        </a:p>
      </dgm:t>
    </dgm:pt>
    <dgm:pt modelId="{A3052BF5-A14E-462A-B9B6-771969884A57}" type="parTrans" cxnId="{35DF1C45-8915-47B1-BAE9-08C9F09FC27C}">
      <dgm:prSet/>
      <dgm:spPr/>
      <dgm:t>
        <a:bodyPr/>
        <a:lstStyle/>
        <a:p>
          <a:endParaRPr lang="en-US"/>
        </a:p>
      </dgm:t>
    </dgm:pt>
    <dgm:pt modelId="{76D61CC4-5295-46C7-B0DC-7C188BBA4D67}" type="sibTrans" cxnId="{35DF1C45-8915-47B1-BAE9-08C9F09FC27C}">
      <dgm:prSet/>
      <dgm:spPr/>
      <dgm:t>
        <a:bodyPr/>
        <a:lstStyle/>
        <a:p>
          <a:endParaRPr lang="en-US"/>
        </a:p>
      </dgm:t>
    </dgm:pt>
    <dgm:pt modelId="{9DC35633-2776-4286-AFB6-8851F40BE646}">
      <dgm:prSet custT="1"/>
      <dgm:spPr/>
      <dgm:t>
        <a:bodyPr/>
        <a:lstStyle/>
        <a:p>
          <a:pPr rtl="0"/>
          <a:r>
            <a:rPr lang="en-US" sz="1200" b="1" dirty="0" smtClean="0"/>
            <a:t>Community Colleges</a:t>
          </a:r>
          <a:endParaRPr lang="en-US" sz="1200" b="1" dirty="0"/>
        </a:p>
      </dgm:t>
    </dgm:pt>
    <dgm:pt modelId="{7DCA432B-1DE5-48BA-B7F0-74B2338FEAA6}" type="parTrans" cxnId="{1076D69F-A409-421F-BCB1-E5E4CFA00488}">
      <dgm:prSet/>
      <dgm:spPr/>
      <dgm:t>
        <a:bodyPr/>
        <a:lstStyle/>
        <a:p>
          <a:endParaRPr lang="en-US"/>
        </a:p>
      </dgm:t>
    </dgm:pt>
    <dgm:pt modelId="{9458F6A8-CDA7-4983-9E5B-70FD20990D24}" type="sibTrans" cxnId="{1076D69F-A409-421F-BCB1-E5E4CFA00488}">
      <dgm:prSet/>
      <dgm:spPr/>
      <dgm:t>
        <a:bodyPr/>
        <a:lstStyle/>
        <a:p>
          <a:endParaRPr lang="en-US"/>
        </a:p>
      </dgm:t>
    </dgm:pt>
    <dgm:pt modelId="{2A336AD3-4FC4-4980-B823-3DBD7110B248}">
      <dgm:prSet custT="1"/>
      <dgm:spPr/>
      <dgm:t>
        <a:bodyPr/>
        <a:lstStyle/>
        <a:p>
          <a:pPr rtl="0"/>
          <a:r>
            <a:rPr lang="en-US" sz="1200" dirty="0" smtClean="0"/>
            <a:t>Offer courses in a number of areas</a:t>
          </a:r>
          <a:endParaRPr lang="en-US" sz="1200" dirty="0"/>
        </a:p>
      </dgm:t>
    </dgm:pt>
    <dgm:pt modelId="{E8EAC1C2-38A7-456D-B6B6-6A758EFA491D}" type="parTrans" cxnId="{CB96D86A-A7D2-499F-AA39-235C05E218D4}">
      <dgm:prSet/>
      <dgm:spPr/>
      <dgm:t>
        <a:bodyPr/>
        <a:lstStyle/>
        <a:p>
          <a:endParaRPr lang="en-US"/>
        </a:p>
      </dgm:t>
    </dgm:pt>
    <dgm:pt modelId="{3E3E80B5-0127-4388-B146-0B9870398A64}" type="sibTrans" cxnId="{CB96D86A-A7D2-499F-AA39-235C05E218D4}">
      <dgm:prSet/>
      <dgm:spPr/>
      <dgm:t>
        <a:bodyPr/>
        <a:lstStyle/>
        <a:p>
          <a:endParaRPr lang="en-US"/>
        </a:p>
      </dgm:t>
    </dgm:pt>
    <dgm:pt modelId="{EA0C92D4-22DE-4BF7-928F-082C41BE752F}">
      <dgm:prSet custT="1"/>
      <dgm:spPr/>
      <dgm:t>
        <a:bodyPr/>
        <a:lstStyle/>
        <a:p>
          <a:pPr rtl="0"/>
          <a:r>
            <a:rPr lang="en-US" sz="1200" dirty="0" smtClean="0"/>
            <a:t>May offer occupational or technical training </a:t>
          </a:r>
          <a:endParaRPr lang="en-US" sz="1200" dirty="0"/>
        </a:p>
      </dgm:t>
    </dgm:pt>
    <dgm:pt modelId="{091FBD3D-EC22-4762-9170-433F8A096A4F}" type="parTrans" cxnId="{3236E8BD-0C4F-4ECA-B4E1-A88BBE468FAD}">
      <dgm:prSet/>
      <dgm:spPr/>
      <dgm:t>
        <a:bodyPr/>
        <a:lstStyle/>
        <a:p>
          <a:endParaRPr lang="en-US"/>
        </a:p>
      </dgm:t>
    </dgm:pt>
    <dgm:pt modelId="{46669F78-A632-4E6A-BF1A-207013150749}" type="sibTrans" cxnId="{3236E8BD-0C4F-4ECA-B4E1-A88BBE468FAD}">
      <dgm:prSet/>
      <dgm:spPr/>
      <dgm:t>
        <a:bodyPr/>
        <a:lstStyle/>
        <a:p>
          <a:endParaRPr lang="en-US"/>
        </a:p>
      </dgm:t>
    </dgm:pt>
    <dgm:pt modelId="{5BA1CD04-6356-447F-AFD0-065BD30DFE71}">
      <dgm:prSet custT="1"/>
      <dgm:spPr/>
      <dgm:t>
        <a:bodyPr/>
        <a:lstStyle/>
        <a:p>
          <a:pPr rtl="0"/>
          <a:r>
            <a:rPr lang="en-US" sz="1200" dirty="0" smtClean="0"/>
            <a:t>May offer continuing and adult education classes</a:t>
          </a:r>
          <a:endParaRPr lang="en-US" sz="1200" dirty="0"/>
        </a:p>
      </dgm:t>
    </dgm:pt>
    <dgm:pt modelId="{C3A74DAC-A532-4DEA-89B6-3B8F1AEF2CCF}" type="parTrans" cxnId="{62302943-F7D8-48A7-A6BC-E50B966F6BE6}">
      <dgm:prSet/>
      <dgm:spPr/>
      <dgm:t>
        <a:bodyPr/>
        <a:lstStyle/>
        <a:p>
          <a:endParaRPr lang="en-US"/>
        </a:p>
      </dgm:t>
    </dgm:pt>
    <dgm:pt modelId="{A23A9382-6F76-4D32-B7DB-89AF6C0A34D8}" type="sibTrans" cxnId="{62302943-F7D8-48A7-A6BC-E50B966F6BE6}">
      <dgm:prSet/>
      <dgm:spPr/>
      <dgm:t>
        <a:bodyPr/>
        <a:lstStyle/>
        <a:p>
          <a:endParaRPr lang="en-US"/>
        </a:p>
      </dgm:t>
    </dgm:pt>
    <dgm:pt modelId="{3D590C84-8BCB-4D26-867F-77E4A79B2A57}">
      <dgm:prSet custT="1"/>
      <dgm:spPr/>
      <dgm:t>
        <a:bodyPr/>
        <a:lstStyle/>
        <a:p>
          <a:pPr rtl="0"/>
          <a:r>
            <a:rPr lang="en-US" sz="1200" dirty="0" smtClean="0"/>
            <a:t>Many students transfer from a community college to a four-year college or University</a:t>
          </a:r>
          <a:endParaRPr lang="en-US" sz="1200" dirty="0"/>
        </a:p>
      </dgm:t>
    </dgm:pt>
    <dgm:pt modelId="{7231A1DA-34A5-46C9-8627-88E684B7AFA6}" type="parTrans" cxnId="{FBD4B5B9-0672-46BC-A85A-92DEC33F52C6}">
      <dgm:prSet/>
      <dgm:spPr/>
      <dgm:t>
        <a:bodyPr/>
        <a:lstStyle/>
        <a:p>
          <a:endParaRPr lang="en-US"/>
        </a:p>
      </dgm:t>
    </dgm:pt>
    <dgm:pt modelId="{8DF0315F-5E90-4383-83A3-643324A2B74F}" type="sibTrans" cxnId="{FBD4B5B9-0672-46BC-A85A-92DEC33F52C6}">
      <dgm:prSet/>
      <dgm:spPr/>
      <dgm:t>
        <a:bodyPr/>
        <a:lstStyle/>
        <a:p>
          <a:endParaRPr lang="en-US"/>
        </a:p>
      </dgm:t>
    </dgm:pt>
    <dgm:pt modelId="{5F63987A-3F2C-4D73-9053-9330C0513B9A}">
      <dgm:prSet custT="1"/>
      <dgm:spPr/>
      <dgm:t>
        <a:bodyPr/>
        <a:lstStyle/>
        <a:p>
          <a:pPr rtl="0"/>
          <a:r>
            <a:rPr lang="en-US" sz="1200" b="1" dirty="0" smtClean="0"/>
            <a:t>Four-Year Colleges and Universities</a:t>
          </a:r>
          <a:endParaRPr lang="en-US" sz="1200" b="1" dirty="0"/>
        </a:p>
      </dgm:t>
    </dgm:pt>
    <dgm:pt modelId="{9E88E7AB-0295-4B35-BCA8-55E274A643F5}" type="parTrans" cxnId="{32CA9A1B-5DFC-488C-8BC1-CEF86EA47C83}">
      <dgm:prSet/>
      <dgm:spPr/>
      <dgm:t>
        <a:bodyPr/>
        <a:lstStyle/>
        <a:p>
          <a:endParaRPr lang="en-US"/>
        </a:p>
      </dgm:t>
    </dgm:pt>
    <dgm:pt modelId="{BB341ED6-F6AE-4165-9D1C-B36FD7E206C2}" type="sibTrans" cxnId="{32CA9A1B-5DFC-488C-8BC1-CEF86EA47C83}">
      <dgm:prSet/>
      <dgm:spPr/>
      <dgm:t>
        <a:bodyPr/>
        <a:lstStyle/>
        <a:p>
          <a:endParaRPr lang="en-US"/>
        </a:p>
      </dgm:t>
    </dgm:pt>
    <dgm:pt modelId="{BD339CBA-AEB3-4AB6-B884-E8E1154BEE1F}">
      <dgm:prSet custT="1"/>
      <dgm:spPr/>
      <dgm:t>
        <a:bodyPr/>
        <a:lstStyle/>
        <a:p>
          <a:pPr rtl="0"/>
          <a:r>
            <a:rPr lang="en-US" sz="1200" dirty="0" smtClean="0"/>
            <a:t>Offer courses in a number of different areas</a:t>
          </a:r>
          <a:endParaRPr lang="en-US" sz="1200" dirty="0"/>
        </a:p>
      </dgm:t>
    </dgm:pt>
    <dgm:pt modelId="{30A961F6-9151-4892-8BE8-E9325769FDD0}" type="parTrans" cxnId="{D5C8180F-EFFE-41F1-ABB8-E1131C385CD6}">
      <dgm:prSet/>
      <dgm:spPr/>
      <dgm:t>
        <a:bodyPr/>
        <a:lstStyle/>
        <a:p>
          <a:endParaRPr lang="en-US"/>
        </a:p>
      </dgm:t>
    </dgm:pt>
    <dgm:pt modelId="{7F720D8E-7207-47FD-9FA6-59D7EC6F014E}" type="sibTrans" cxnId="{D5C8180F-EFFE-41F1-ABB8-E1131C385CD6}">
      <dgm:prSet/>
      <dgm:spPr/>
      <dgm:t>
        <a:bodyPr/>
        <a:lstStyle/>
        <a:p>
          <a:endParaRPr lang="en-US"/>
        </a:p>
      </dgm:t>
    </dgm:pt>
    <dgm:pt modelId="{557781B8-BE57-4EEC-8448-F212102440AC}">
      <dgm:prSet custT="1"/>
      <dgm:spPr/>
      <dgm:t>
        <a:bodyPr/>
        <a:lstStyle/>
        <a:p>
          <a:pPr rtl="0"/>
          <a:r>
            <a:rPr lang="en-US" sz="1200" dirty="0" smtClean="0"/>
            <a:t>Allow students to earn a Bachelor’s degree</a:t>
          </a:r>
          <a:endParaRPr lang="en-US" sz="1200" dirty="0"/>
        </a:p>
      </dgm:t>
    </dgm:pt>
    <dgm:pt modelId="{4BE61D36-B435-44D9-A55F-B36A2BBB3F94}" type="parTrans" cxnId="{F1A64B3B-07D7-40DE-AD2F-55621DE2635C}">
      <dgm:prSet/>
      <dgm:spPr/>
      <dgm:t>
        <a:bodyPr/>
        <a:lstStyle/>
        <a:p>
          <a:endParaRPr lang="en-US"/>
        </a:p>
      </dgm:t>
    </dgm:pt>
    <dgm:pt modelId="{FCD855DF-07E8-4B2F-9121-94151FDBCEDE}" type="sibTrans" cxnId="{F1A64B3B-07D7-40DE-AD2F-55621DE2635C}">
      <dgm:prSet/>
      <dgm:spPr/>
      <dgm:t>
        <a:bodyPr/>
        <a:lstStyle/>
        <a:p>
          <a:endParaRPr lang="en-US"/>
        </a:p>
      </dgm:t>
    </dgm:pt>
    <dgm:pt modelId="{E2398C80-CBE5-47B1-BCDB-4C24C5144702}">
      <dgm:prSet custT="1"/>
      <dgm:spPr/>
      <dgm:t>
        <a:bodyPr/>
        <a:lstStyle/>
        <a:p>
          <a:pPr rtl="0"/>
          <a:r>
            <a:rPr lang="en-US" sz="1200" dirty="0" smtClean="0"/>
            <a:t>Lots of differences between colleges in terms of size, admission criteria, cost, student population, and academic standards</a:t>
          </a:r>
          <a:endParaRPr lang="en-US" sz="1200" dirty="0"/>
        </a:p>
      </dgm:t>
    </dgm:pt>
    <dgm:pt modelId="{A141970E-1CE6-49BF-BD34-9971BB374DA4}" type="parTrans" cxnId="{1BB3BF21-A991-49EC-A78C-E8FFD19A3797}">
      <dgm:prSet/>
      <dgm:spPr/>
      <dgm:t>
        <a:bodyPr/>
        <a:lstStyle/>
        <a:p>
          <a:endParaRPr lang="en-US"/>
        </a:p>
      </dgm:t>
    </dgm:pt>
    <dgm:pt modelId="{702A9CB1-797B-4CD3-9322-3ED8D714CA46}" type="sibTrans" cxnId="{1BB3BF21-A991-49EC-A78C-E8FFD19A3797}">
      <dgm:prSet/>
      <dgm:spPr/>
      <dgm:t>
        <a:bodyPr/>
        <a:lstStyle/>
        <a:p>
          <a:endParaRPr lang="en-US"/>
        </a:p>
      </dgm:t>
    </dgm:pt>
    <dgm:pt modelId="{4B862792-DE47-4605-8E02-408E69DBE1ED}">
      <dgm:prSet custT="1"/>
      <dgm:spPr/>
      <dgm:t>
        <a:bodyPr/>
        <a:lstStyle/>
        <a:p>
          <a:pPr rtl="0"/>
          <a:r>
            <a:rPr lang="en-US" sz="1100" b="1" dirty="0" smtClean="0"/>
            <a:t>Life Skills and other programs</a:t>
          </a:r>
          <a:endParaRPr lang="en-US" sz="1100" b="1" dirty="0"/>
        </a:p>
      </dgm:t>
    </dgm:pt>
    <dgm:pt modelId="{F9B1D5C8-A3D7-46E2-8F01-F418A6456DC7}" type="parTrans" cxnId="{E88ADAA1-6247-4A33-903E-2BB1AA722B45}">
      <dgm:prSet/>
      <dgm:spPr/>
      <dgm:t>
        <a:bodyPr/>
        <a:lstStyle/>
        <a:p>
          <a:endParaRPr lang="en-US"/>
        </a:p>
      </dgm:t>
    </dgm:pt>
    <dgm:pt modelId="{8CD573AE-5182-48C5-91BB-243FBCD69D62}" type="sibTrans" cxnId="{E88ADAA1-6247-4A33-903E-2BB1AA722B45}">
      <dgm:prSet/>
      <dgm:spPr/>
      <dgm:t>
        <a:bodyPr/>
        <a:lstStyle/>
        <a:p>
          <a:endParaRPr lang="en-US"/>
        </a:p>
      </dgm:t>
    </dgm:pt>
    <dgm:pt modelId="{77042B00-3D02-49E3-99BB-1E5AE3FC623C}">
      <dgm:prSet custT="1"/>
      <dgm:spPr/>
      <dgm:t>
        <a:bodyPr/>
        <a:lstStyle/>
        <a:p>
          <a:pPr rtl="0"/>
          <a:r>
            <a:rPr lang="en-US" sz="1100" dirty="0" smtClean="0"/>
            <a:t>Designed to help people with disabilities develop independent living and employment readiness skills</a:t>
          </a:r>
          <a:endParaRPr lang="en-US" sz="1100" dirty="0"/>
        </a:p>
      </dgm:t>
    </dgm:pt>
    <dgm:pt modelId="{0B2138AB-759F-4B8B-8FF9-EAB7815A3553}" type="parTrans" cxnId="{B3D16193-8856-45B3-8114-DF7470B20670}">
      <dgm:prSet/>
      <dgm:spPr/>
      <dgm:t>
        <a:bodyPr/>
        <a:lstStyle/>
        <a:p>
          <a:endParaRPr lang="en-US"/>
        </a:p>
      </dgm:t>
    </dgm:pt>
    <dgm:pt modelId="{642A2A5E-2400-4A8E-AC43-C0AC9497C6FF}" type="sibTrans" cxnId="{B3D16193-8856-45B3-8114-DF7470B20670}">
      <dgm:prSet/>
      <dgm:spPr/>
      <dgm:t>
        <a:bodyPr/>
        <a:lstStyle/>
        <a:p>
          <a:endParaRPr lang="en-US"/>
        </a:p>
      </dgm:t>
    </dgm:pt>
    <dgm:pt modelId="{914DF7A3-A919-4181-861A-03F2BF1DD737}">
      <dgm:prSet custT="1"/>
      <dgm:spPr/>
      <dgm:t>
        <a:bodyPr/>
        <a:lstStyle/>
        <a:p>
          <a:pPr rtl="0"/>
          <a:r>
            <a:rPr lang="en-US" sz="1100" dirty="0" smtClean="0"/>
            <a:t>Some offer certificate upon completion of the program</a:t>
          </a:r>
          <a:endParaRPr lang="en-US" sz="1100" dirty="0"/>
        </a:p>
      </dgm:t>
    </dgm:pt>
    <dgm:pt modelId="{D98D24D5-B1EB-41C6-B793-BFADD6A8DB4A}" type="parTrans" cxnId="{D0B64738-6865-44A4-9996-4F8AADA56FC3}">
      <dgm:prSet/>
      <dgm:spPr/>
      <dgm:t>
        <a:bodyPr/>
        <a:lstStyle/>
        <a:p>
          <a:endParaRPr lang="en-US"/>
        </a:p>
      </dgm:t>
    </dgm:pt>
    <dgm:pt modelId="{DE65413E-3C99-4306-B541-BF2D95B05F3B}" type="sibTrans" cxnId="{D0B64738-6865-44A4-9996-4F8AADA56FC3}">
      <dgm:prSet/>
      <dgm:spPr/>
      <dgm:t>
        <a:bodyPr/>
        <a:lstStyle/>
        <a:p>
          <a:endParaRPr lang="en-US"/>
        </a:p>
      </dgm:t>
    </dgm:pt>
    <dgm:pt modelId="{7682C9F8-4330-4B9A-9EC5-B4CBE2C8C951}">
      <dgm:prSet custT="1"/>
      <dgm:spPr/>
      <dgm:t>
        <a:bodyPr/>
        <a:lstStyle/>
        <a:p>
          <a:pPr rtl="0"/>
          <a:r>
            <a:rPr lang="en-US" sz="1100" dirty="0" smtClean="0"/>
            <a:t>Example: University of Delaware Career and Life Studies Certificate Program</a:t>
          </a:r>
          <a:endParaRPr lang="en-US" sz="1100" dirty="0"/>
        </a:p>
      </dgm:t>
    </dgm:pt>
    <dgm:pt modelId="{896A71D7-AD2E-4DBC-8CC0-7ABA04D2FA0E}" type="parTrans" cxnId="{3C6F3663-2B17-4363-8A70-293A82172762}">
      <dgm:prSet/>
      <dgm:spPr/>
      <dgm:t>
        <a:bodyPr/>
        <a:lstStyle/>
        <a:p>
          <a:endParaRPr lang="en-US"/>
        </a:p>
      </dgm:t>
    </dgm:pt>
    <dgm:pt modelId="{9E5914FA-7732-418D-9698-922C0890F2F7}" type="sibTrans" cxnId="{3C6F3663-2B17-4363-8A70-293A82172762}">
      <dgm:prSet/>
      <dgm:spPr/>
      <dgm:t>
        <a:bodyPr/>
        <a:lstStyle/>
        <a:p>
          <a:endParaRPr lang="en-US"/>
        </a:p>
      </dgm:t>
    </dgm:pt>
    <dgm:pt modelId="{3E8DF407-06D0-4D93-A850-37583AD43B9B}">
      <dgm:prSet custT="1"/>
      <dgm:spPr/>
      <dgm:t>
        <a:bodyPr/>
        <a:lstStyle/>
        <a:p>
          <a:pPr rtl="0"/>
          <a:r>
            <a:rPr lang="en-US" sz="1100" dirty="0" smtClean="0"/>
            <a:t>Online or distance learning</a:t>
          </a:r>
          <a:endParaRPr lang="en-US" sz="1100" dirty="0"/>
        </a:p>
      </dgm:t>
    </dgm:pt>
    <dgm:pt modelId="{355200C0-5C75-492A-8056-A0626A4D27C9}" type="parTrans" cxnId="{504B98E2-9BFA-458B-94D3-A43F09B77C95}">
      <dgm:prSet/>
      <dgm:spPr/>
      <dgm:t>
        <a:bodyPr/>
        <a:lstStyle/>
        <a:p>
          <a:endParaRPr lang="en-US"/>
        </a:p>
      </dgm:t>
    </dgm:pt>
    <dgm:pt modelId="{17292341-AA85-4E19-945D-1330EAB791F6}" type="sibTrans" cxnId="{504B98E2-9BFA-458B-94D3-A43F09B77C95}">
      <dgm:prSet/>
      <dgm:spPr/>
      <dgm:t>
        <a:bodyPr/>
        <a:lstStyle/>
        <a:p>
          <a:endParaRPr lang="en-US"/>
        </a:p>
      </dgm:t>
    </dgm:pt>
    <dgm:pt modelId="{566AE054-E1E5-446C-B885-5F6DECA658CB}">
      <dgm:prSet custT="1"/>
      <dgm:spPr/>
      <dgm:t>
        <a:bodyPr/>
        <a:lstStyle/>
        <a:p>
          <a:pPr rtl="0"/>
          <a:r>
            <a:rPr lang="en-US" sz="1100" dirty="0" smtClean="0"/>
            <a:t>Trade schools</a:t>
          </a:r>
          <a:endParaRPr lang="en-US" sz="1100" dirty="0"/>
        </a:p>
      </dgm:t>
    </dgm:pt>
    <dgm:pt modelId="{36229EC5-C373-4967-B8A7-A4AA566D72AA}" type="parTrans" cxnId="{14CEB6FA-97F6-4FD2-B1A8-7E8DE3637742}">
      <dgm:prSet/>
      <dgm:spPr/>
      <dgm:t>
        <a:bodyPr/>
        <a:lstStyle/>
        <a:p>
          <a:endParaRPr lang="en-US"/>
        </a:p>
      </dgm:t>
    </dgm:pt>
    <dgm:pt modelId="{D80372A7-6901-4864-9E3A-FF47F9170BD5}" type="sibTrans" cxnId="{14CEB6FA-97F6-4FD2-B1A8-7E8DE3637742}">
      <dgm:prSet/>
      <dgm:spPr/>
      <dgm:t>
        <a:bodyPr/>
        <a:lstStyle/>
        <a:p>
          <a:endParaRPr lang="en-US"/>
        </a:p>
      </dgm:t>
    </dgm:pt>
    <dgm:pt modelId="{08E82B48-5D28-4503-9487-C7A754B55EC8}" type="pres">
      <dgm:prSet presAssocID="{DD93C968-6B95-417A-8DEE-1F6CC73EBD97}" presName="matrix" presStyleCnt="0">
        <dgm:presLayoutVars>
          <dgm:chMax val="1"/>
          <dgm:dir/>
          <dgm:resizeHandles val="exact"/>
        </dgm:presLayoutVars>
      </dgm:prSet>
      <dgm:spPr/>
      <dgm:t>
        <a:bodyPr/>
        <a:lstStyle/>
        <a:p>
          <a:endParaRPr lang="en-US"/>
        </a:p>
      </dgm:t>
    </dgm:pt>
    <dgm:pt modelId="{FC217EE1-1DFC-4734-B157-D51E0E3B78E7}" type="pres">
      <dgm:prSet presAssocID="{DD93C968-6B95-417A-8DEE-1F6CC73EBD97}" presName="diamond" presStyleLbl="bgShp" presStyleIdx="0" presStyleCnt="1"/>
      <dgm:spPr/>
    </dgm:pt>
    <dgm:pt modelId="{C4B1C020-6EDA-409C-90B7-24D7D831D131}" type="pres">
      <dgm:prSet presAssocID="{DD93C968-6B95-417A-8DEE-1F6CC73EBD97}" presName="quad1" presStyleLbl="node1" presStyleIdx="0" presStyleCnt="4">
        <dgm:presLayoutVars>
          <dgm:chMax val="0"/>
          <dgm:chPref val="0"/>
          <dgm:bulletEnabled val="1"/>
        </dgm:presLayoutVars>
      </dgm:prSet>
      <dgm:spPr/>
      <dgm:t>
        <a:bodyPr/>
        <a:lstStyle/>
        <a:p>
          <a:endParaRPr lang="en-US"/>
        </a:p>
      </dgm:t>
    </dgm:pt>
    <dgm:pt modelId="{593C8911-6C2F-4E3B-A284-A3BF7FCDDE50}" type="pres">
      <dgm:prSet presAssocID="{DD93C968-6B95-417A-8DEE-1F6CC73EBD97}" presName="quad2" presStyleLbl="node1" presStyleIdx="1" presStyleCnt="4">
        <dgm:presLayoutVars>
          <dgm:chMax val="0"/>
          <dgm:chPref val="0"/>
          <dgm:bulletEnabled val="1"/>
        </dgm:presLayoutVars>
      </dgm:prSet>
      <dgm:spPr/>
      <dgm:t>
        <a:bodyPr/>
        <a:lstStyle/>
        <a:p>
          <a:endParaRPr lang="en-US"/>
        </a:p>
      </dgm:t>
    </dgm:pt>
    <dgm:pt modelId="{490C935A-BA66-48FE-B9B3-8531B5B6EB4E}" type="pres">
      <dgm:prSet presAssocID="{DD93C968-6B95-417A-8DEE-1F6CC73EBD97}" presName="quad3" presStyleLbl="node1" presStyleIdx="2" presStyleCnt="4">
        <dgm:presLayoutVars>
          <dgm:chMax val="0"/>
          <dgm:chPref val="0"/>
          <dgm:bulletEnabled val="1"/>
        </dgm:presLayoutVars>
      </dgm:prSet>
      <dgm:spPr/>
      <dgm:t>
        <a:bodyPr/>
        <a:lstStyle/>
        <a:p>
          <a:endParaRPr lang="en-US"/>
        </a:p>
      </dgm:t>
    </dgm:pt>
    <dgm:pt modelId="{1913E2E1-1BB6-4D18-A8DC-7DEB4E854924}" type="pres">
      <dgm:prSet presAssocID="{DD93C968-6B95-417A-8DEE-1F6CC73EBD97}" presName="quad4" presStyleLbl="node1" presStyleIdx="3" presStyleCnt="4">
        <dgm:presLayoutVars>
          <dgm:chMax val="0"/>
          <dgm:chPref val="0"/>
          <dgm:bulletEnabled val="1"/>
        </dgm:presLayoutVars>
      </dgm:prSet>
      <dgm:spPr/>
      <dgm:t>
        <a:bodyPr/>
        <a:lstStyle/>
        <a:p>
          <a:endParaRPr lang="en-US"/>
        </a:p>
      </dgm:t>
    </dgm:pt>
  </dgm:ptLst>
  <dgm:cxnLst>
    <dgm:cxn modelId="{754C7FA3-0722-4BC2-9CCE-FC7926DAB573}" type="presOf" srcId="{557781B8-BE57-4EEC-8448-F212102440AC}" destId="{490C935A-BA66-48FE-B9B3-8531B5B6EB4E}" srcOrd="0" destOrd="2" presId="urn:microsoft.com/office/officeart/2005/8/layout/matrix3"/>
    <dgm:cxn modelId="{32CA9A1B-5DFC-488C-8BC1-CEF86EA47C83}" srcId="{DD93C968-6B95-417A-8DEE-1F6CC73EBD97}" destId="{5F63987A-3F2C-4D73-9053-9330C0513B9A}" srcOrd="2" destOrd="0" parTransId="{9E88E7AB-0295-4B35-BCA8-55E274A643F5}" sibTransId="{BB341ED6-F6AE-4165-9D1C-B36FD7E206C2}"/>
    <dgm:cxn modelId="{E833280E-ABAC-485E-9607-0DB86830266F}" type="presOf" srcId="{2A336AD3-4FC4-4980-B823-3DBD7110B248}" destId="{593C8911-6C2F-4E3B-A284-A3BF7FCDDE50}" srcOrd="0" destOrd="1" presId="urn:microsoft.com/office/officeart/2005/8/layout/matrix3"/>
    <dgm:cxn modelId="{8A17B9EF-0A7A-4FED-816A-8C85D234B0F2}" type="presOf" srcId="{5E3759A2-5E47-4E0E-87C7-5BFA6AD50CCD}" destId="{C4B1C020-6EDA-409C-90B7-24D7D831D131}" srcOrd="0" destOrd="4" presId="urn:microsoft.com/office/officeart/2005/8/layout/matrix3"/>
    <dgm:cxn modelId="{F1A64B3B-07D7-40DE-AD2F-55621DE2635C}" srcId="{5F63987A-3F2C-4D73-9053-9330C0513B9A}" destId="{557781B8-BE57-4EEC-8448-F212102440AC}" srcOrd="1" destOrd="0" parTransId="{4BE61D36-B435-44D9-A55F-B36A2BBB3F94}" sibTransId="{FCD855DF-07E8-4B2F-9121-94151FDBCEDE}"/>
    <dgm:cxn modelId="{245967BC-7994-4BDC-9AC1-0DE155C76D58}" type="presOf" srcId="{77042B00-3D02-49E3-99BB-1E5AE3FC623C}" destId="{1913E2E1-1BB6-4D18-A8DC-7DEB4E854924}" srcOrd="0" destOrd="1" presId="urn:microsoft.com/office/officeart/2005/8/layout/matrix3"/>
    <dgm:cxn modelId="{D5C8180F-EFFE-41F1-ABB8-E1131C385CD6}" srcId="{5F63987A-3F2C-4D73-9053-9330C0513B9A}" destId="{BD339CBA-AEB3-4AB6-B884-E8E1154BEE1F}" srcOrd="0" destOrd="0" parTransId="{30A961F6-9151-4892-8BE8-E9325769FDD0}" sibTransId="{7F720D8E-7207-47FD-9FA6-59D7EC6F014E}"/>
    <dgm:cxn modelId="{8BCC3926-C252-4E8F-AB1D-6C9A86937620}" type="presOf" srcId="{914DF7A3-A919-4181-861A-03F2BF1DD737}" destId="{1913E2E1-1BB6-4D18-A8DC-7DEB4E854924}" srcOrd="0" destOrd="2" presId="urn:microsoft.com/office/officeart/2005/8/layout/matrix3"/>
    <dgm:cxn modelId="{FBD4B5B9-0672-46BC-A85A-92DEC33F52C6}" srcId="{9DC35633-2776-4286-AFB6-8851F40BE646}" destId="{3D590C84-8BCB-4D26-867F-77E4A79B2A57}" srcOrd="3" destOrd="0" parTransId="{7231A1DA-34A5-46C9-8627-88E684B7AFA6}" sibTransId="{8DF0315F-5E90-4383-83A3-643324A2B74F}"/>
    <dgm:cxn modelId="{A68A75D3-1534-4B7F-A379-910C464812A1}" srcId="{8A136482-AD71-49B2-8AE1-F9C16C493726}" destId="{94657348-8B7F-4950-9F71-D6FC737A1585}" srcOrd="1" destOrd="0" parTransId="{AEEF3FD8-137C-4417-B91C-18E9C115C57D}" sibTransId="{41FBE30F-0750-487B-BFB1-3837B312C45D}"/>
    <dgm:cxn modelId="{3236E8BD-0C4F-4ECA-B4E1-A88BBE468FAD}" srcId="{9DC35633-2776-4286-AFB6-8851F40BE646}" destId="{EA0C92D4-22DE-4BF7-928F-082C41BE752F}" srcOrd="1" destOrd="0" parTransId="{091FBD3D-EC22-4762-9170-433F8A096A4F}" sibTransId="{46669F78-A632-4E6A-BF1A-207013150749}"/>
    <dgm:cxn modelId="{5215D684-D09D-4037-9F96-6F5281B423E5}" type="presOf" srcId="{4B862792-DE47-4605-8E02-408E69DBE1ED}" destId="{1913E2E1-1BB6-4D18-A8DC-7DEB4E854924}" srcOrd="0" destOrd="0" presId="urn:microsoft.com/office/officeart/2005/8/layout/matrix3"/>
    <dgm:cxn modelId="{D0B64738-6865-44A4-9996-4F8AADA56FC3}" srcId="{4B862792-DE47-4605-8E02-408E69DBE1ED}" destId="{914DF7A3-A919-4181-861A-03F2BF1DD737}" srcOrd="1" destOrd="0" parTransId="{D98D24D5-B1EB-41C6-B793-BFADD6A8DB4A}" sibTransId="{DE65413E-3C99-4306-B541-BF2D95B05F3B}"/>
    <dgm:cxn modelId="{10BA84FB-6FC3-4807-9C81-D0F5650B1934}" type="presOf" srcId="{BD339CBA-AEB3-4AB6-B884-E8E1154BEE1F}" destId="{490C935A-BA66-48FE-B9B3-8531B5B6EB4E}" srcOrd="0" destOrd="1" presId="urn:microsoft.com/office/officeart/2005/8/layout/matrix3"/>
    <dgm:cxn modelId="{301B3E6C-99CA-46B3-847C-6476C58E2AA2}" srcId="{8A136482-AD71-49B2-8AE1-F9C16C493726}" destId="{246536D5-937C-4810-BCB5-6719457B0D7A}" srcOrd="0" destOrd="0" parTransId="{C8192F73-D4DE-450C-9B35-1F85B7A827B5}" sibTransId="{9638F8FE-40EF-43E7-AA89-03FCD0CC9609}"/>
    <dgm:cxn modelId="{D68A6AB8-BA5E-43FB-98C1-E9E86A3FE88F}" srcId="{8A136482-AD71-49B2-8AE1-F9C16C493726}" destId="{8F8B0966-9E3E-411E-8C0B-A4C9C86D136B}" srcOrd="2" destOrd="0" parTransId="{4172C3CB-EEB3-4479-8AD0-61527EC604CA}" sibTransId="{0ECCC88C-B845-42AA-9B7C-7D50E95646F2}"/>
    <dgm:cxn modelId="{CB96D86A-A7D2-499F-AA39-235C05E218D4}" srcId="{9DC35633-2776-4286-AFB6-8851F40BE646}" destId="{2A336AD3-4FC4-4980-B823-3DBD7110B248}" srcOrd="0" destOrd="0" parTransId="{E8EAC1C2-38A7-456D-B6B6-6A758EFA491D}" sibTransId="{3E3E80B5-0127-4388-B146-0B9870398A64}"/>
    <dgm:cxn modelId="{180E2731-5EBE-4753-80D6-C57FD25C4A74}" type="presOf" srcId="{566AE054-E1E5-446C-B885-5F6DECA658CB}" destId="{1913E2E1-1BB6-4D18-A8DC-7DEB4E854924}" srcOrd="0" destOrd="5" presId="urn:microsoft.com/office/officeart/2005/8/layout/matrix3"/>
    <dgm:cxn modelId="{1E4FBAD7-1478-4567-B676-76808147543D}" type="presOf" srcId="{8F8B0966-9E3E-411E-8C0B-A4C9C86D136B}" destId="{C4B1C020-6EDA-409C-90B7-24D7D831D131}" srcOrd="0" destOrd="3" presId="urn:microsoft.com/office/officeart/2005/8/layout/matrix3"/>
    <dgm:cxn modelId="{E986C8F2-38FB-4B8D-9172-D90576DC785D}" type="presOf" srcId="{EA0C92D4-22DE-4BF7-928F-082C41BE752F}" destId="{593C8911-6C2F-4E3B-A284-A3BF7FCDDE50}" srcOrd="0" destOrd="2" presId="urn:microsoft.com/office/officeart/2005/8/layout/matrix3"/>
    <dgm:cxn modelId="{AF9F5180-A95C-4A84-A718-436852692A0D}" type="presOf" srcId="{DD93C968-6B95-417A-8DEE-1F6CC73EBD97}" destId="{08E82B48-5D28-4503-9487-C7A754B55EC8}" srcOrd="0" destOrd="0" presId="urn:microsoft.com/office/officeart/2005/8/layout/matrix3"/>
    <dgm:cxn modelId="{D1B3DF10-2C5F-4E83-AC8C-5442355867BE}" type="presOf" srcId="{5BA1CD04-6356-447F-AFD0-065BD30DFE71}" destId="{593C8911-6C2F-4E3B-A284-A3BF7FCDDE50}" srcOrd="0" destOrd="3" presId="urn:microsoft.com/office/officeart/2005/8/layout/matrix3"/>
    <dgm:cxn modelId="{4C1A8D49-EAAF-4557-BA8D-9E7600108749}" type="presOf" srcId="{94657348-8B7F-4950-9F71-D6FC737A1585}" destId="{C4B1C020-6EDA-409C-90B7-24D7D831D131}" srcOrd="0" destOrd="2" presId="urn:microsoft.com/office/officeart/2005/8/layout/matrix3"/>
    <dgm:cxn modelId="{3ABCB079-F7F3-4FEC-988E-D075960AA7E1}" srcId="{DD93C968-6B95-417A-8DEE-1F6CC73EBD97}" destId="{8A136482-AD71-49B2-8AE1-F9C16C493726}" srcOrd="0" destOrd="0" parTransId="{DE5A08A6-A73C-4046-9AB0-018F3ED994C8}" sibTransId="{8A0333EB-1098-4EEB-AC14-9C40D72157D3}"/>
    <dgm:cxn modelId="{05589FFA-2E9D-42A0-9EF0-BC394AE109DA}" type="presOf" srcId="{5F63987A-3F2C-4D73-9053-9330C0513B9A}" destId="{490C935A-BA66-48FE-B9B3-8531B5B6EB4E}" srcOrd="0" destOrd="0" presId="urn:microsoft.com/office/officeart/2005/8/layout/matrix3"/>
    <dgm:cxn modelId="{AA0BE456-F754-4C77-95C2-9A60551D5CDE}" type="presOf" srcId="{7682C9F8-4330-4B9A-9EC5-B4CBE2C8C951}" destId="{1913E2E1-1BB6-4D18-A8DC-7DEB4E854924}" srcOrd="0" destOrd="3" presId="urn:microsoft.com/office/officeart/2005/8/layout/matrix3"/>
    <dgm:cxn modelId="{35DF1C45-8915-47B1-BAE9-08C9F09FC27C}" srcId="{8A136482-AD71-49B2-8AE1-F9C16C493726}" destId="{5E3759A2-5E47-4E0E-87C7-5BFA6AD50CCD}" srcOrd="3" destOrd="0" parTransId="{A3052BF5-A14E-462A-B9B6-771969884A57}" sibTransId="{76D61CC4-5295-46C7-B0DC-7C188BBA4D67}"/>
    <dgm:cxn modelId="{E88ADAA1-6247-4A33-903E-2BB1AA722B45}" srcId="{DD93C968-6B95-417A-8DEE-1F6CC73EBD97}" destId="{4B862792-DE47-4605-8E02-408E69DBE1ED}" srcOrd="3" destOrd="0" parTransId="{F9B1D5C8-A3D7-46E2-8F01-F418A6456DC7}" sibTransId="{8CD573AE-5182-48C5-91BB-243FBCD69D62}"/>
    <dgm:cxn modelId="{D6B5B954-DAA4-463B-8F8C-DA7E3381776E}" type="presOf" srcId="{E2398C80-CBE5-47B1-BCDB-4C24C5144702}" destId="{490C935A-BA66-48FE-B9B3-8531B5B6EB4E}" srcOrd="0" destOrd="3" presId="urn:microsoft.com/office/officeart/2005/8/layout/matrix3"/>
    <dgm:cxn modelId="{5C228DC1-5747-4F20-9A31-EB2A3F85ED53}" type="presOf" srcId="{3E8DF407-06D0-4D93-A850-37583AD43B9B}" destId="{1913E2E1-1BB6-4D18-A8DC-7DEB4E854924}" srcOrd="0" destOrd="4" presId="urn:microsoft.com/office/officeart/2005/8/layout/matrix3"/>
    <dgm:cxn modelId="{7F3E2F88-BAA3-4450-BF90-42B77D34C7E4}" type="presOf" srcId="{3D590C84-8BCB-4D26-867F-77E4A79B2A57}" destId="{593C8911-6C2F-4E3B-A284-A3BF7FCDDE50}" srcOrd="0" destOrd="4" presId="urn:microsoft.com/office/officeart/2005/8/layout/matrix3"/>
    <dgm:cxn modelId="{504B98E2-9BFA-458B-94D3-A43F09B77C95}" srcId="{4B862792-DE47-4605-8E02-408E69DBE1ED}" destId="{3E8DF407-06D0-4D93-A850-37583AD43B9B}" srcOrd="3" destOrd="0" parTransId="{355200C0-5C75-492A-8056-A0626A4D27C9}" sibTransId="{17292341-AA85-4E19-945D-1330EAB791F6}"/>
    <dgm:cxn modelId="{1BB3BF21-A991-49EC-A78C-E8FFD19A3797}" srcId="{5F63987A-3F2C-4D73-9053-9330C0513B9A}" destId="{E2398C80-CBE5-47B1-BCDB-4C24C5144702}" srcOrd="2" destOrd="0" parTransId="{A141970E-1CE6-49BF-BD34-9971BB374DA4}" sibTransId="{702A9CB1-797B-4CD3-9322-3ED8D714CA46}"/>
    <dgm:cxn modelId="{14CEB6FA-97F6-4FD2-B1A8-7E8DE3637742}" srcId="{4B862792-DE47-4605-8E02-408E69DBE1ED}" destId="{566AE054-E1E5-446C-B885-5F6DECA658CB}" srcOrd="4" destOrd="0" parTransId="{36229EC5-C373-4967-B8A7-A4AA566D72AA}" sibTransId="{D80372A7-6901-4864-9E3A-FF47F9170BD5}"/>
    <dgm:cxn modelId="{3C6F3663-2B17-4363-8A70-293A82172762}" srcId="{4B862792-DE47-4605-8E02-408E69DBE1ED}" destId="{7682C9F8-4330-4B9A-9EC5-B4CBE2C8C951}" srcOrd="2" destOrd="0" parTransId="{896A71D7-AD2E-4DBC-8CC0-7ABA04D2FA0E}" sibTransId="{9E5914FA-7732-418D-9698-922C0890F2F7}"/>
    <dgm:cxn modelId="{5ED7D3E0-5EB4-4A00-805B-C675A8BAF1F9}" type="presOf" srcId="{246536D5-937C-4810-BCB5-6719457B0D7A}" destId="{C4B1C020-6EDA-409C-90B7-24D7D831D131}" srcOrd="0" destOrd="1" presId="urn:microsoft.com/office/officeart/2005/8/layout/matrix3"/>
    <dgm:cxn modelId="{35B4E24D-E5BF-450C-9C11-374BB54CD7CE}" type="presOf" srcId="{8A136482-AD71-49B2-8AE1-F9C16C493726}" destId="{C4B1C020-6EDA-409C-90B7-24D7D831D131}" srcOrd="0" destOrd="0" presId="urn:microsoft.com/office/officeart/2005/8/layout/matrix3"/>
    <dgm:cxn modelId="{62302943-F7D8-48A7-A6BC-E50B966F6BE6}" srcId="{9DC35633-2776-4286-AFB6-8851F40BE646}" destId="{5BA1CD04-6356-447F-AFD0-065BD30DFE71}" srcOrd="2" destOrd="0" parTransId="{C3A74DAC-A532-4DEA-89B6-3B8F1AEF2CCF}" sibTransId="{A23A9382-6F76-4D32-B7DB-89AF6C0A34D8}"/>
    <dgm:cxn modelId="{57134173-43D8-4A62-991C-C0D74B837024}" type="presOf" srcId="{9DC35633-2776-4286-AFB6-8851F40BE646}" destId="{593C8911-6C2F-4E3B-A284-A3BF7FCDDE50}" srcOrd="0" destOrd="0" presId="urn:microsoft.com/office/officeart/2005/8/layout/matrix3"/>
    <dgm:cxn modelId="{B3D16193-8856-45B3-8114-DF7470B20670}" srcId="{4B862792-DE47-4605-8E02-408E69DBE1ED}" destId="{77042B00-3D02-49E3-99BB-1E5AE3FC623C}" srcOrd="0" destOrd="0" parTransId="{0B2138AB-759F-4B8B-8FF9-EAB7815A3553}" sibTransId="{642A2A5E-2400-4A8E-AC43-C0AC9497C6FF}"/>
    <dgm:cxn modelId="{1076D69F-A409-421F-BCB1-E5E4CFA00488}" srcId="{DD93C968-6B95-417A-8DEE-1F6CC73EBD97}" destId="{9DC35633-2776-4286-AFB6-8851F40BE646}" srcOrd="1" destOrd="0" parTransId="{7DCA432B-1DE5-48BA-B7F0-74B2338FEAA6}" sibTransId="{9458F6A8-CDA7-4983-9E5B-70FD20990D24}"/>
    <dgm:cxn modelId="{2203502A-D23F-4650-93A1-D1123A2CD0B0}" type="presParOf" srcId="{08E82B48-5D28-4503-9487-C7A754B55EC8}" destId="{FC217EE1-1DFC-4734-B157-D51E0E3B78E7}" srcOrd="0" destOrd="0" presId="urn:microsoft.com/office/officeart/2005/8/layout/matrix3"/>
    <dgm:cxn modelId="{79447DAD-78DB-4E29-9FDF-B24B1EF5225F}" type="presParOf" srcId="{08E82B48-5D28-4503-9487-C7A754B55EC8}" destId="{C4B1C020-6EDA-409C-90B7-24D7D831D131}" srcOrd="1" destOrd="0" presId="urn:microsoft.com/office/officeart/2005/8/layout/matrix3"/>
    <dgm:cxn modelId="{29B8B4C7-1E08-4DD5-BB6C-22AD960EB93C}" type="presParOf" srcId="{08E82B48-5D28-4503-9487-C7A754B55EC8}" destId="{593C8911-6C2F-4E3B-A284-A3BF7FCDDE50}" srcOrd="2" destOrd="0" presId="urn:microsoft.com/office/officeart/2005/8/layout/matrix3"/>
    <dgm:cxn modelId="{A3E3A163-92B9-4A2D-9FAC-79CC3ED3047D}" type="presParOf" srcId="{08E82B48-5D28-4503-9487-C7A754B55EC8}" destId="{490C935A-BA66-48FE-B9B3-8531B5B6EB4E}" srcOrd="3" destOrd="0" presId="urn:microsoft.com/office/officeart/2005/8/layout/matrix3"/>
    <dgm:cxn modelId="{4BB6E77B-8D45-477C-B9EE-D8A1AB972923}" type="presParOf" srcId="{08E82B48-5D28-4503-9487-C7A754B55EC8}" destId="{1913E2E1-1BB6-4D18-A8DC-7DEB4E854924}"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637D569-5DE5-4B75-9C1D-E8CB10CEE7F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8E7B014-A437-489E-A89C-B19B7BC0E1CD}">
      <dgm:prSet/>
      <dgm:spPr/>
      <dgm:t>
        <a:bodyPr/>
        <a:lstStyle/>
        <a:p>
          <a:pPr rtl="0"/>
          <a:r>
            <a:rPr lang="en-US" dirty="0" smtClean="0"/>
            <a:t>Work-study</a:t>
          </a:r>
          <a:endParaRPr lang="en-US" dirty="0"/>
        </a:p>
      </dgm:t>
    </dgm:pt>
    <dgm:pt modelId="{C735D2D7-E16B-4D85-A6F1-2ADC500E9ECB}" type="parTrans" cxnId="{33AD8BFB-CFD6-4C53-81B7-A6BB88FDEC48}">
      <dgm:prSet/>
      <dgm:spPr/>
      <dgm:t>
        <a:bodyPr/>
        <a:lstStyle/>
        <a:p>
          <a:endParaRPr lang="en-US"/>
        </a:p>
      </dgm:t>
    </dgm:pt>
    <dgm:pt modelId="{82BD6C96-7CD3-4793-90F5-E061F3376DF6}" type="sibTrans" cxnId="{33AD8BFB-CFD6-4C53-81B7-A6BB88FDEC48}">
      <dgm:prSet/>
      <dgm:spPr/>
      <dgm:t>
        <a:bodyPr/>
        <a:lstStyle/>
        <a:p>
          <a:endParaRPr lang="en-US"/>
        </a:p>
      </dgm:t>
    </dgm:pt>
    <dgm:pt modelId="{8E96B028-C33C-4924-907E-044C90468047}">
      <dgm:prSet/>
      <dgm:spPr/>
      <dgm:t>
        <a:bodyPr/>
        <a:lstStyle/>
        <a:p>
          <a:pPr rtl="0"/>
          <a:r>
            <a:rPr lang="en-US" dirty="0" smtClean="0"/>
            <a:t>Part-time jobs for students with financial need.</a:t>
          </a:r>
          <a:endParaRPr lang="en-US" dirty="0"/>
        </a:p>
      </dgm:t>
    </dgm:pt>
    <dgm:pt modelId="{ACFE62CC-6603-4770-A5C9-974F64290F6A}" type="parTrans" cxnId="{D7B130E6-4E26-46D6-819C-DD97222C3A93}">
      <dgm:prSet/>
      <dgm:spPr/>
      <dgm:t>
        <a:bodyPr/>
        <a:lstStyle/>
        <a:p>
          <a:endParaRPr lang="en-US"/>
        </a:p>
      </dgm:t>
    </dgm:pt>
    <dgm:pt modelId="{FD71CFAE-C4E1-43D5-878B-AEC00679C4FA}" type="sibTrans" cxnId="{D7B130E6-4E26-46D6-819C-DD97222C3A93}">
      <dgm:prSet/>
      <dgm:spPr/>
      <dgm:t>
        <a:bodyPr/>
        <a:lstStyle/>
        <a:p>
          <a:endParaRPr lang="en-US"/>
        </a:p>
      </dgm:t>
    </dgm:pt>
    <dgm:pt modelId="{8AC40757-8A99-4C95-A507-B1688EBADA92}">
      <dgm:prSet/>
      <dgm:spPr/>
      <dgm:t>
        <a:bodyPr/>
        <a:lstStyle/>
        <a:p>
          <a:pPr rtl="0"/>
          <a:r>
            <a:rPr lang="en-US" dirty="0" smtClean="0"/>
            <a:t>You can work part-time while taking classes and earn money to help pay for your expenses.</a:t>
          </a:r>
          <a:endParaRPr lang="en-US" dirty="0"/>
        </a:p>
      </dgm:t>
    </dgm:pt>
    <dgm:pt modelId="{D9BA28B8-1BFE-44FD-921E-F8A22F00A698}" type="parTrans" cxnId="{F77C6BD3-7CE2-440D-9E97-AD53A6229E7A}">
      <dgm:prSet/>
      <dgm:spPr/>
    </dgm:pt>
    <dgm:pt modelId="{11D4EC92-908D-4384-92D2-A5EF433A0A50}" type="sibTrans" cxnId="{F77C6BD3-7CE2-440D-9E97-AD53A6229E7A}">
      <dgm:prSet/>
      <dgm:spPr/>
    </dgm:pt>
    <dgm:pt modelId="{90CC59A8-D47A-4511-8043-C589DAF560B2}">
      <dgm:prSet/>
      <dgm:spPr/>
      <dgm:t>
        <a:bodyPr/>
        <a:lstStyle/>
        <a:p>
          <a:pPr rtl="0"/>
          <a:r>
            <a:rPr lang="en-US" dirty="0" smtClean="0"/>
            <a:t>This program is available to both part-time and full-time students.</a:t>
          </a:r>
          <a:endParaRPr lang="en-US" dirty="0"/>
        </a:p>
      </dgm:t>
    </dgm:pt>
    <dgm:pt modelId="{B4C75AB3-6789-4B6C-8432-3E83C368C1D2}" type="parTrans" cxnId="{42FA24FF-F600-49CC-B022-1E410162F754}">
      <dgm:prSet/>
      <dgm:spPr/>
    </dgm:pt>
    <dgm:pt modelId="{5561EFF7-F892-445C-B7AB-D6F4ACCF8F89}" type="sibTrans" cxnId="{42FA24FF-F600-49CC-B022-1E410162F754}">
      <dgm:prSet/>
      <dgm:spPr/>
    </dgm:pt>
    <dgm:pt modelId="{E792540E-471C-4285-B8B1-2931C0DCB64A}">
      <dgm:prSet/>
      <dgm:spPr/>
      <dgm:t>
        <a:bodyPr/>
        <a:lstStyle/>
        <a:p>
          <a:pPr rtl="0"/>
          <a:r>
            <a:rPr lang="en-US" dirty="0" smtClean="0"/>
            <a:t>You cannot work more hours than your work-study award.</a:t>
          </a:r>
          <a:endParaRPr lang="en-US" dirty="0"/>
        </a:p>
      </dgm:t>
    </dgm:pt>
    <dgm:pt modelId="{4C95F593-8DAD-443A-8DC7-2E5D35ACEC41}" type="parTrans" cxnId="{EDF53B55-3F4E-4933-85B2-9E8F9073468F}">
      <dgm:prSet/>
      <dgm:spPr/>
    </dgm:pt>
    <dgm:pt modelId="{24728135-0633-4509-B543-4438F8827E8C}" type="sibTrans" cxnId="{EDF53B55-3F4E-4933-85B2-9E8F9073468F}">
      <dgm:prSet/>
      <dgm:spPr/>
    </dgm:pt>
    <dgm:pt modelId="{9457CB59-079C-4903-A0A4-43B6C3063F67}">
      <dgm:prSet/>
      <dgm:spPr/>
      <dgm:t>
        <a:bodyPr/>
        <a:lstStyle/>
        <a:p>
          <a:pPr rtl="0"/>
          <a:r>
            <a:rPr lang="en-US" dirty="0" smtClean="0"/>
            <a:t>This program is only available in schools that participate in the federal work-study program.</a:t>
          </a:r>
          <a:endParaRPr lang="en-US" dirty="0"/>
        </a:p>
      </dgm:t>
    </dgm:pt>
    <dgm:pt modelId="{1A07FE08-77EA-4ADF-89B5-22EAD0461571}" type="parTrans" cxnId="{85BDC215-D67A-45FA-89EB-CB331F96DE27}">
      <dgm:prSet/>
      <dgm:spPr/>
    </dgm:pt>
    <dgm:pt modelId="{B0AFF6B3-1EC4-41C1-A6F6-568CA55175C5}" type="sibTrans" cxnId="{85BDC215-D67A-45FA-89EB-CB331F96DE27}">
      <dgm:prSet/>
      <dgm:spPr/>
    </dgm:pt>
    <dgm:pt modelId="{5C9F48B6-1D70-4AA7-9838-541264367F8A}">
      <dgm:prSet/>
      <dgm:spPr/>
      <dgm:t>
        <a:bodyPr/>
        <a:lstStyle/>
        <a:p>
          <a:pPr rtl="0"/>
          <a:r>
            <a:rPr lang="en-US" dirty="0" smtClean="0"/>
            <a:t>Note – there is a special work-study program for students with intellectual disabilities.</a:t>
          </a:r>
          <a:endParaRPr lang="en-US" dirty="0"/>
        </a:p>
      </dgm:t>
    </dgm:pt>
    <dgm:pt modelId="{013B8720-D0FF-4BA7-9555-53E9A3B1FD81}" type="parTrans" cxnId="{D08A9AF1-9880-4B41-BD63-3BCEB40386B9}">
      <dgm:prSet/>
      <dgm:spPr/>
    </dgm:pt>
    <dgm:pt modelId="{324A9280-DFAB-44FB-8B4D-242876C730CD}" type="sibTrans" cxnId="{D08A9AF1-9880-4B41-BD63-3BCEB40386B9}">
      <dgm:prSet/>
      <dgm:spPr/>
    </dgm:pt>
    <dgm:pt modelId="{5053EBE5-396B-48D4-94E9-8BC5B3CFBA13}" type="pres">
      <dgm:prSet presAssocID="{7637D569-5DE5-4B75-9C1D-E8CB10CEE7FF}" presName="linear" presStyleCnt="0">
        <dgm:presLayoutVars>
          <dgm:animLvl val="lvl"/>
          <dgm:resizeHandles val="exact"/>
        </dgm:presLayoutVars>
      </dgm:prSet>
      <dgm:spPr/>
      <dgm:t>
        <a:bodyPr/>
        <a:lstStyle/>
        <a:p>
          <a:endParaRPr lang="en-US"/>
        </a:p>
      </dgm:t>
    </dgm:pt>
    <dgm:pt modelId="{4F46B140-F51C-48D2-8DBE-F48F48245C01}" type="pres">
      <dgm:prSet presAssocID="{E8E7B014-A437-489E-A89C-B19B7BC0E1CD}" presName="parentText" presStyleLbl="node1" presStyleIdx="0" presStyleCnt="1">
        <dgm:presLayoutVars>
          <dgm:chMax val="0"/>
          <dgm:bulletEnabled val="1"/>
        </dgm:presLayoutVars>
      </dgm:prSet>
      <dgm:spPr/>
      <dgm:t>
        <a:bodyPr/>
        <a:lstStyle/>
        <a:p>
          <a:endParaRPr lang="en-US"/>
        </a:p>
      </dgm:t>
    </dgm:pt>
    <dgm:pt modelId="{61652D03-625A-4B83-989D-63656936D71E}" type="pres">
      <dgm:prSet presAssocID="{E8E7B014-A437-489E-A89C-B19B7BC0E1CD}" presName="childText" presStyleLbl="revTx" presStyleIdx="0" presStyleCnt="1">
        <dgm:presLayoutVars>
          <dgm:bulletEnabled val="1"/>
        </dgm:presLayoutVars>
      </dgm:prSet>
      <dgm:spPr/>
      <dgm:t>
        <a:bodyPr/>
        <a:lstStyle/>
        <a:p>
          <a:endParaRPr lang="en-US"/>
        </a:p>
      </dgm:t>
    </dgm:pt>
  </dgm:ptLst>
  <dgm:cxnLst>
    <dgm:cxn modelId="{33AD8BFB-CFD6-4C53-81B7-A6BB88FDEC48}" srcId="{7637D569-5DE5-4B75-9C1D-E8CB10CEE7FF}" destId="{E8E7B014-A437-489E-A89C-B19B7BC0E1CD}" srcOrd="0" destOrd="0" parTransId="{C735D2D7-E16B-4D85-A6F1-2ADC500E9ECB}" sibTransId="{82BD6C96-7CD3-4793-90F5-E061F3376DF6}"/>
    <dgm:cxn modelId="{69DA1047-FD45-4FC1-A778-91C6376D1AEA}" type="presOf" srcId="{8AC40757-8A99-4C95-A507-B1688EBADA92}" destId="{61652D03-625A-4B83-989D-63656936D71E}" srcOrd="0" destOrd="1" presId="urn:microsoft.com/office/officeart/2005/8/layout/vList2"/>
    <dgm:cxn modelId="{F77C6BD3-7CE2-440D-9E97-AD53A6229E7A}" srcId="{E8E7B014-A437-489E-A89C-B19B7BC0E1CD}" destId="{8AC40757-8A99-4C95-A507-B1688EBADA92}" srcOrd="1" destOrd="0" parTransId="{D9BA28B8-1BFE-44FD-921E-F8A22F00A698}" sibTransId="{11D4EC92-908D-4384-92D2-A5EF433A0A50}"/>
    <dgm:cxn modelId="{0935190F-E136-4B96-80CB-362C1E437D2F}" type="presOf" srcId="{E792540E-471C-4285-B8B1-2931C0DCB64A}" destId="{61652D03-625A-4B83-989D-63656936D71E}" srcOrd="0" destOrd="3" presId="urn:microsoft.com/office/officeart/2005/8/layout/vList2"/>
    <dgm:cxn modelId="{D08A9AF1-9880-4B41-BD63-3BCEB40386B9}" srcId="{E8E7B014-A437-489E-A89C-B19B7BC0E1CD}" destId="{5C9F48B6-1D70-4AA7-9838-541264367F8A}" srcOrd="5" destOrd="0" parTransId="{013B8720-D0FF-4BA7-9555-53E9A3B1FD81}" sibTransId="{324A9280-DFAB-44FB-8B4D-242876C730CD}"/>
    <dgm:cxn modelId="{91CD54AE-6613-41A5-AB76-D1156831A2D5}" type="presOf" srcId="{7637D569-5DE5-4B75-9C1D-E8CB10CEE7FF}" destId="{5053EBE5-396B-48D4-94E9-8BC5B3CFBA13}" srcOrd="0" destOrd="0" presId="urn:microsoft.com/office/officeart/2005/8/layout/vList2"/>
    <dgm:cxn modelId="{EDF53B55-3F4E-4933-85B2-9E8F9073468F}" srcId="{E8E7B014-A437-489E-A89C-B19B7BC0E1CD}" destId="{E792540E-471C-4285-B8B1-2931C0DCB64A}" srcOrd="3" destOrd="0" parTransId="{4C95F593-8DAD-443A-8DC7-2E5D35ACEC41}" sibTransId="{24728135-0633-4509-B543-4438F8827E8C}"/>
    <dgm:cxn modelId="{CFCA2A53-2E74-4EFA-ABDD-0B67D0402A77}" type="presOf" srcId="{E8E7B014-A437-489E-A89C-B19B7BC0E1CD}" destId="{4F46B140-F51C-48D2-8DBE-F48F48245C01}" srcOrd="0" destOrd="0" presId="urn:microsoft.com/office/officeart/2005/8/layout/vList2"/>
    <dgm:cxn modelId="{D7B130E6-4E26-46D6-819C-DD97222C3A93}" srcId="{E8E7B014-A437-489E-A89C-B19B7BC0E1CD}" destId="{8E96B028-C33C-4924-907E-044C90468047}" srcOrd="0" destOrd="0" parTransId="{ACFE62CC-6603-4770-A5C9-974F64290F6A}" sibTransId="{FD71CFAE-C4E1-43D5-878B-AEC00679C4FA}"/>
    <dgm:cxn modelId="{42FA24FF-F600-49CC-B022-1E410162F754}" srcId="{E8E7B014-A437-489E-A89C-B19B7BC0E1CD}" destId="{90CC59A8-D47A-4511-8043-C589DAF560B2}" srcOrd="2" destOrd="0" parTransId="{B4C75AB3-6789-4B6C-8432-3E83C368C1D2}" sibTransId="{5561EFF7-F892-445C-B7AB-D6F4ACCF8F89}"/>
    <dgm:cxn modelId="{BFBAE38B-F1D1-4FDD-9B2C-51F9D540E521}" type="presOf" srcId="{8E96B028-C33C-4924-907E-044C90468047}" destId="{61652D03-625A-4B83-989D-63656936D71E}" srcOrd="0" destOrd="0" presId="urn:microsoft.com/office/officeart/2005/8/layout/vList2"/>
    <dgm:cxn modelId="{DA980A98-6EB7-4C6D-95E2-84A93B50CFB4}" type="presOf" srcId="{9457CB59-079C-4903-A0A4-43B6C3063F67}" destId="{61652D03-625A-4B83-989D-63656936D71E}" srcOrd="0" destOrd="4" presId="urn:microsoft.com/office/officeart/2005/8/layout/vList2"/>
    <dgm:cxn modelId="{85BDC215-D67A-45FA-89EB-CB331F96DE27}" srcId="{E8E7B014-A437-489E-A89C-B19B7BC0E1CD}" destId="{9457CB59-079C-4903-A0A4-43B6C3063F67}" srcOrd="4" destOrd="0" parTransId="{1A07FE08-77EA-4ADF-89B5-22EAD0461571}" sibTransId="{B0AFF6B3-1EC4-41C1-A6F6-568CA55175C5}"/>
    <dgm:cxn modelId="{15BF00A9-E104-42D8-AC1C-0E1AD3F718B3}" type="presOf" srcId="{90CC59A8-D47A-4511-8043-C589DAF560B2}" destId="{61652D03-625A-4B83-989D-63656936D71E}" srcOrd="0" destOrd="2" presId="urn:microsoft.com/office/officeart/2005/8/layout/vList2"/>
    <dgm:cxn modelId="{26A9C34E-035F-4DF1-92E8-DBBE93194C5D}" type="presOf" srcId="{5C9F48B6-1D70-4AA7-9838-541264367F8A}" destId="{61652D03-625A-4B83-989D-63656936D71E}" srcOrd="0" destOrd="5" presId="urn:microsoft.com/office/officeart/2005/8/layout/vList2"/>
    <dgm:cxn modelId="{4673CA0D-22B4-4CC3-BE0A-6C1767A1AF94}" type="presParOf" srcId="{5053EBE5-396B-48D4-94E9-8BC5B3CFBA13}" destId="{4F46B140-F51C-48D2-8DBE-F48F48245C01}" srcOrd="0" destOrd="0" presId="urn:microsoft.com/office/officeart/2005/8/layout/vList2"/>
    <dgm:cxn modelId="{C57BFBC4-BF76-4A6A-9033-728E4C24BA39}" type="presParOf" srcId="{5053EBE5-396B-48D4-94E9-8BC5B3CFBA13}" destId="{61652D03-625A-4B83-989D-63656936D71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637D569-5DE5-4B75-9C1D-E8CB10CEE7F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8E7B014-A437-489E-A89C-B19B7BC0E1CD}">
      <dgm:prSet/>
      <dgm:spPr/>
      <dgm:t>
        <a:bodyPr/>
        <a:lstStyle/>
        <a:p>
          <a:pPr rtl="0"/>
          <a:r>
            <a:rPr lang="en-US" dirty="0" smtClean="0"/>
            <a:t>Ticket to Work Program</a:t>
          </a:r>
          <a:endParaRPr lang="en-US" dirty="0"/>
        </a:p>
      </dgm:t>
    </dgm:pt>
    <dgm:pt modelId="{C735D2D7-E16B-4D85-A6F1-2ADC500E9ECB}" type="parTrans" cxnId="{33AD8BFB-CFD6-4C53-81B7-A6BB88FDEC48}">
      <dgm:prSet/>
      <dgm:spPr/>
      <dgm:t>
        <a:bodyPr/>
        <a:lstStyle/>
        <a:p>
          <a:endParaRPr lang="en-US"/>
        </a:p>
      </dgm:t>
    </dgm:pt>
    <dgm:pt modelId="{82BD6C96-7CD3-4793-90F5-E061F3376DF6}" type="sibTrans" cxnId="{33AD8BFB-CFD6-4C53-81B7-A6BB88FDEC48}">
      <dgm:prSet/>
      <dgm:spPr/>
      <dgm:t>
        <a:bodyPr/>
        <a:lstStyle/>
        <a:p>
          <a:endParaRPr lang="en-US"/>
        </a:p>
      </dgm:t>
    </dgm:pt>
    <dgm:pt modelId="{8E96B028-C33C-4924-907E-044C90468047}">
      <dgm:prSet/>
      <dgm:spPr/>
      <dgm:t>
        <a:bodyPr/>
        <a:lstStyle/>
        <a:p>
          <a:pPr rtl="0"/>
          <a:r>
            <a:rPr lang="en-US" dirty="0" smtClean="0"/>
            <a:t>A program for people with disabilities receiving Supplemental Security Income (SSI) or Social Security Disability Insurance (SSDI), who want to work and participate in planning their employment</a:t>
          </a:r>
          <a:endParaRPr lang="en-US" dirty="0"/>
        </a:p>
      </dgm:t>
    </dgm:pt>
    <dgm:pt modelId="{ACFE62CC-6603-4770-A5C9-974F64290F6A}" type="parTrans" cxnId="{D7B130E6-4E26-46D6-819C-DD97222C3A93}">
      <dgm:prSet/>
      <dgm:spPr/>
      <dgm:t>
        <a:bodyPr/>
        <a:lstStyle/>
        <a:p>
          <a:endParaRPr lang="en-US"/>
        </a:p>
      </dgm:t>
    </dgm:pt>
    <dgm:pt modelId="{FD71CFAE-C4E1-43D5-878B-AEC00679C4FA}" type="sibTrans" cxnId="{D7B130E6-4E26-46D6-819C-DD97222C3A93}">
      <dgm:prSet/>
      <dgm:spPr/>
      <dgm:t>
        <a:bodyPr/>
        <a:lstStyle/>
        <a:p>
          <a:endParaRPr lang="en-US"/>
        </a:p>
      </dgm:t>
    </dgm:pt>
    <dgm:pt modelId="{1AEDB50B-FD89-4535-A803-CFA7138AD6E2}">
      <dgm:prSet/>
      <dgm:spPr/>
      <dgm:t>
        <a:bodyPr/>
        <a:lstStyle/>
        <a:p>
          <a:pPr rtl="0"/>
          <a:r>
            <a:rPr lang="en-US" dirty="0" smtClean="0"/>
            <a:t>Increases your available choices when obtaining employment services, vocational rehabilitation services, and other support services you need to get or keep a job</a:t>
          </a:r>
          <a:endParaRPr lang="en-US" dirty="0"/>
        </a:p>
      </dgm:t>
    </dgm:pt>
    <dgm:pt modelId="{2B4F2829-5C61-4594-8DFC-F0609DEFEE77}" type="parTrans" cxnId="{47A94896-6520-42E9-AA7A-E9C8A1596909}">
      <dgm:prSet/>
      <dgm:spPr/>
      <dgm:t>
        <a:bodyPr/>
        <a:lstStyle/>
        <a:p>
          <a:endParaRPr lang="en-US"/>
        </a:p>
      </dgm:t>
    </dgm:pt>
    <dgm:pt modelId="{54205A9C-A1C0-457D-9C00-3B9679C2C445}" type="sibTrans" cxnId="{47A94896-6520-42E9-AA7A-E9C8A1596909}">
      <dgm:prSet/>
      <dgm:spPr/>
      <dgm:t>
        <a:bodyPr/>
        <a:lstStyle/>
        <a:p>
          <a:endParaRPr lang="en-US"/>
        </a:p>
      </dgm:t>
    </dgm:pt>
    <dgm:pt modelId="{5CEE4900-BB95-4E26-9964-71523772E694}">
      <dgm:prSet/>
      <dgm:spPr/>
      <dgm:t>
        <a:bodyPr/>
        <a:lstStyle/>
        <a:p>
          <a:pPr rtl="0"/>
          <a:r>
            <a:rPr lang="en-US" dirty="0" smtClean="0"/>
            <a:t>AND… a Ticket can help you with funding your education.</a:t>
          </a:r>
          <a:endParaRPr lang="en-US" dirty="0"/>
        </a:p>
      </dgm:t>
    </dgm:pt>
    <dgm:pt modelId="{8B23AC87-F9C2-4788-8C9E-4934AB1F2591}" type="parTrans" cxnId="{0B263B0B-3FC3-42F6-B43E-C83CD2C33971}">
      <dgm:prSet/>
      <dgm:spPr/>
      <dgm:t>
        <a:bodyPr/>
        <a:lstStyle/>
        <a:p>
          <a:endParaRPr lang="en-US"/>
        </a:p>
      </dgm:t>
    </dgm:pt>
    <dgm:pt modelId="{8DB6F94E-A382-4AA7-89B8-A2D26BE8AECB}" type="sibTrans" cxnId="{0B263B0B-3FC3-42F6-B43E-C83CD2C33971}">
      <dgm:prSet/>
      <dgm:spPr/>
      <dgm:t>
        <a:bodyPr/>
        <a:lstStyle/>
        <a:p>
          <a:endParaRPr lang="en-US"/>
        </a:p>
      </dgm:t>
    </dgm:pt>
    <dgm:pt modelId="{1CC25754-7A4C-41DF-AF89-616C59538D3A}">
      <dgm:prSet/>
      <dgm:spPr/>
      <dgm:t>
        <a:bodyPr/>
        <a:lstStyle/>
        <a:p>
          <a:pPr rtl="0"/>
          <a:r>
            <a:rPr lang="en-US" dirty="0" smtClean="0"/>
            <a:t>It is free and voluntary</a:t>
          </a:r>
          <a:endParaRPr lang="en-US" dirty="0"/>
        </a:p>
      </dgm:t>
    </dgm:pt>
    <dgm:pt modelId="{8BF3ECF8-7FEC-4340-9C63-D963310FAA97}" type="parTrans" cxnId="{65378361-4457-4F24-8FCC-57D495732275}">
      <dgm:prSet/>
      <dgm:spPr/>
      <dgm:t>
        <a:bodyPr/>
        <a:lstStyle/>
        <a:p>
          <a:endParaRPr lang="en-US"/>
        </a:p>
      </dgm:t>
    </dgm:pt>
    <dgm:pt modelId="{9E7A5DB0-51B9-45A9-8292-6F232D3192CB}" type="sibTrans" cxnId="{65378361-4457-4F24-8FCC-57D495732275}">
      <dgm:prSet/>
      <dgm:spPr/>
      <dgm:t>
        <a:bodyPr/>
        <a:lstStyle/>
        <a:p>
          <a:endParaRPr lang="en-US"/>
        </a:p>
      </dgm:t>
    </dgm:pt>
    <dgm:pt modelId="{4E858392-55CC-410D-AEE5-E256A90D52FC}">
      <dgm:prSet/>
      <dgm:spPr/>
      <dgm:t>
        <a:bodyPr/>
        <a:lstStyle/>
        <a:p>
          <a:pPr rtl="0"/>
          <a:r>
            <a:rPr lang="en-US" dirty="0" smtClean="0"/>
            <a:t>Find out more and apply at Social Security (</a:t>
          </a:r>
          <a:r>
            <a:rPr lang="en-US" dirty="0" smtClean="0">
              <a:hlinkClick xmlns:r="http://schemas.openxmlformats.org/officeDocument/2006/relationships" r:id="rId1"/>
            </a:rPr>
            <a:t>www.socialsecurity.gov/work</a:t>
          </a:r>
          <a:r>
            <a:rPr lang="en-US" dirty="0" smtClean="0"/>
            <a:t>)</a:t>
          </a:r>
          <a:endParaRPr lang="en-US" dirty="0"/>
        </a:p>
      </dgm:t>
    </dgm:pt>
    <dgm:pt modelId="{2D588E16-19CA-4B6C-98D5-A28EEE524D0E}" type="parTrans" cxnId="{6EF5C745-533D-4295-84D5-959BF4F2BA21}">
      <dgm:prSet/>
      <dgm:spPr/>
      <dgm:t>
        <a:bodyPr/>
        <a:lstStyle/>
        <a:p>
          <a:endParaRPr lang="en-US"/>
        </a:p>
      </dgm:t>
    </dgm:pt>
    <dgm:pt modelId="{7C4070B2-D877-4C85-9218-0C3D71EB9A4A}" type="sibTrans" cxnId="{6EF5C745-533D-4295-84D5-959BF4F2BA21}">
      <dgm:prSet/>
      <dgm:spPr/>
      <dgm:t>
        <a:bodyPr/>
        <a:lstStyle/>
        <a:p>
          <a:endParaRPr lang="en-US"/>
        </a:p>
      </dgm:t>
    </dgm:pt>
    <dgm:pt modelId="{5053EBE5-396B-48D4-94E9-8BC5B3CFBA13}" type="pres">
      <dgm:prSet presAssocID="{7637D569-5DE5-4B75-9C1D-E8CB10CEE7FF}" presName="linear" presStyleCnt="0">
        <dgm:presLayoutVars>
          <dgm:animLvl val="lvl"/>
          <dgm:resizeHandles val="exact"/>
        </dgm:presLayoutVars>
      </dgm:prSet>
      <dgm:spPr/>
      <dgm:t>
        <a:bodyPr/>
        <a:lstStyle/>
        <a:p>
          <a:endParaRPr lang="en-US"/>
        </a:p>
      </dgm:t>
    </dgm:pt>
    <dgm:pt modelId="{4F46B140-F51C-48D2-8DBE-F48F48245C01}" type="pres">
      <dgm:prSet presAssocID="{E8E7B014-A437-489E-A89C-B19B7BC0E1CD}" presName="parentText" presStyleLbl="node1" presStyleIdx="0" presStyleCnt="1">
        <dgm:presLayoutVars>
          <dgm:chMax val="0"/>
          <dgm:bulletEnabled val="1"/>
        </dgm:presLayoutVars>
      </dgm:prSet>
      <dgm:spPr/>
      <dgm:t>
        <a:bodyPr/>
        <a:lstStyle/>
        <a:p>
          <a:endParaRPr lang="en-US"/>
        </a:p>
      </dgm:t>
    </dgm:pt>
    <dgm:pt modelId="{61652D03-625A-4B83-989D-63656936D71E}" type="pres">
      <dgm:prSet presAssocID="{E8E7B014-A437-489E-A89C-B19B7BC0E1CD}" presName="childText" presStyleLbl="revTx" presStyleIdx="0" presStyleCnt="1">
        <dgm:presLayoutVars>
          <dgm:bulletEnabled val="1"/>
        </dgm:presLayoutVars>
      </dgm:prSet>
      <dgm:spPr/>
      <dgm:t>
        <a:bodyPr/>
        <a:lstStyle/>
        <a:p>
          <a:endParaRPr lang="en-US"/>
        </a:p>
      </dgm:t>
    </dgm:pt>
  </dgm:ptLst>
  <dgm:cxnLst>
    <dgm:cxn modelId="{33AD8BFB-CFD6-4C53-81B7-A6BB88FDEC48}" srcId="{7637D569-5DE5-4B75-9C1D-E8CB10CEE7FF}" destId="{E8E7B014-A437-489E-A89C-B19B7BC0E1CD}" srcOrd="0" destOrd="0" parTransId="{C735D2D7-E16B-4D85-A6F1-2ADC500E9ECB}" sibTransId="{82BD6C96-7CD3-4793-90F5-E061F3376DF6}"/>
    <dgm:cxn modelId="{6EF5C745-533D-4295-84D5-959BF4F2BA21}" srcId="{E8E7B014-A437-489E-A89C-B19B7BC0E1CD}" destId="{4E858392-55CC-410D-AEE5-E256A90D52FC}" srcOrd="4" destOrd="0" parTransId="{2D588E16-19CA-4B6C-98D5-A28EEE524D0E}" sibTransId="{7C4070B2-D877-4C85-9218-0C3D71EB9A4A}"/>
    <dgm:cxn modelId="{077FD399-A64E-4351-A4EF-51967A4DB6BD}" type="presOf" srcId="{4E858392-55CC-410D-AEE5-E256A90D52FC}" destId="{61652D03-625A-4B83-989D-63656936D71E}" srcOrd="0" destOrd="4" presId="urn:microsoft.com/office/officeart/2005/8/layout/vList2"/>
    <dgm:cxn modelId="{1665A5BF-AEE4-4F8E-B8C4-C9057747130E}" type="presOf" srcId="{8E96B028-C33C-4924-907E-044C90468047}" destId="{61652D03-625A-4B83-989D-63656936D71E}" srcOrd="0" destOrd="0" presId="urn:microsoft.com/office/officeart/2005/8/layout/vList2"/>
    <dgm:cxn modelId="{6E959054-C303-4A09-B435-032AE24D0463}" type="presOf" srcId="{7637D569-5DE5-4B75-9C1D-E8CB10CEE7FF}" destId="{5053EBE5-396B-48D4-94E9-8BC5B3CFBA13}" srcOrd="0" destOrd="0" presId="urn:microsoft.com/office/officeart/2005/8/layout/vList2"/>
    <dgm:cxn modelId="{47A94896-6520-42E9-AA7A-E9C8A1596909}" srcId="{E8E7B014-A437-489E-A89C-B19B7BC0E1CD}" destId="{1AEDB50B-FD89-4535-A803-CFA7138AD6E2}" srcOrd="1" destOrd="0" parTransId="{2B4F2829-5C61-4594-8DFC-F0609DEFEE77}" sibTransId="{54205A9C-A1C0-457D-9C00-3B9679C2C445}"/>
    <dgm:cxn modelId="{0D29B2E3-F8A4-44EF-872E-42A1B052DD2D}" type="presOf" srcId="{1CC25754-7A4C-41DF-AF89-616C59538D3A}" destId="{61652D03-625A-4B83-989D-63656936D71E}" srcOrd="0" destOrd="3" presId="urn:microsoft.com/office/officeart/2005/8/layout/vList2"/>
    <dgm:cxn modelId="{D7B130E6-4E26-46D6-819C-DD97222C3A93}" srcId="{E8E7B014-A437-489E-A89C-B19B7BC0E1CD}" destId="{8E96B028-C33C-4924-907E-044C90468047}" srcOrd="0" destOrd="0" parTransId="{ACFE62CC-6603-4770-A5C9-974F64290F6A}" sibTransId="{FD71CFAE-C4E1-43D5-878B-AEC00679C4FA}"/>
    <dgm:cxn modelId="{6C43AD21-EF2D-432B-8C8F-EE157C648766}" type="presOf" srcId="{1AEDB50B-FD89-4535-A803-CFA7138AD6E2}" destId="{61652D03-625A-4B83-989D-63656936D71E}" srcOrd="0" destOrd="1" presId="urn:microsoft.com/office/officeart/2005/8/layout/vList2"/>
    <dgm:cxn modelId="{0B263B0B-3FC3-42F6-B43E-C83CD2C33971}" srcId="{E8E7B014-A437-489E-A89C-B19B7BC0E1CD}" destId="{5CEE4900-BB95-4E26-9964-71523772E694}" srcOrd="2" destOrd="0" parTransId="{8B23AC87-F9C2-4788-8C9E-4934AB1F2591}" sibTransId="{8DB6F94E-A382-4AA7-89B8-A2D26BE8AECB}"/>
    <dgm:cxn modelId="{91991406-0A40-4B8E-B137-28E087782692}" type="presOf" srcId="{E8E7B014-A437-489E-A89C-B19B7BC0E1CD}" destId="{4F46B140-F51C-48D2-8DBE-F48F48245C01}" srcOrd="0" destOrd="0" presId="urn:microsoft.com/office/officeart/2005/8/layout/vList2"/>
    <dgm:cxn modelId="{BF3284C0-4F69-4D70-9640-73455AB57E81}" type="presOf" srcId="{5CEE4900-BB95-4E26-9964-71523772E694}" destId="{61652D03-625A-4B83-989D-63656936D71E}" srcOrd="0" destOrd="2" presId="urn:microsoft.com/office/officeart/2005/8/layout/vList2"/>
    <dgm:cxn modelId="{65378361-4457-4F24-8FCC-57D495732275}" srcId="{E8E7B014-A437-489E-A89C-B19B7BC0E1CD}" destId="{1CC25754-7A4C-41DF-AF89-616C59538D3A}" srcOrd="3" destOrd="0" parTransId="{8BF3ECF8-7FEC-4340-9C63-D963310FAA97}" sibTransId="{9E7A5DB0-51B9-45A9-8292-6F232D3192CB}"/>
    <dgm:cxn modelId="{36E7D420-6414-4AE9-871C-66740FC67942}" type="presParOf" srcId="{5053EBE5-396B-48D4-94E9-8BC5B3CFBA13}" destId="{4F46B140-F51C-48D2-8DBE-F48F48245C01}" srcOrd="0" destOrd="0" presId="urn:microsoft.com/office/officeart/2005/8/layout/vList2"/>
    <dgm:cxn modelId="{C4F69E34-2DAC-4DF5-A1C4-AB3258CD1B5B}" type="presParOf" srcId="{5053EBE5-396B-48D4-94E9-8BC5B3CFBA13}" destId="{61652D03-625A-4B83-989D-63656936D71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615D64C-78BD-4C0A-9B37-E113F4FF344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BA4A8D3-51E5-4965-9669-2ADAB780D9B1}">
      <dgm:prSet/>
      <dgm:spPr/>
      <dgm:t>
        <a:bodyPr/>
        <a:lstStyle/>
        <a:p>
          <a:pPr rtl="0"/>
          <a:r>
            <a:rPr lang="en-US" b="1" dirty="0" smtClean="0">
              <a:solidFill>
                <a:schemeClr val="accent5"/>
              </a:solidFill>
            </a:rPr>
            <a:t>Delaware Equal Accommodations Law</a:t>
          </a:r>
          <a:endParaRPr lang="en-US" b="1" dirty="0">
            <a:solidFill>
              <a:schemeClr val="accent5"/>
            </a:solidFill>
          </a:endParaRPr>
        </a:p>
      </dgm:t>
    </dgm:pt>
    <dgm:pt modelId="{D000BA80-A962-491F-A8EF-92AA023CA5EF}" type="parTrans" cxnId="{D138276A-A80C-4E21-B7CB-CC10BBB8A5A8}">
      <dgm:prSet/>
      <dgm:spPr/>
      <dgm:t>
        <a:bodyPr/>
        <a:lstStyle/>
        <a:p>
          <a:endParaRPr lang="en-US"/>
        </a:p>
      </dgm:t>
    </dgm:pt>
    <dgm:pt modelId="{4E4DE763-7D65-4E42-B93A-1FA6571374C9}" type="sibTrans" cxnId="{D138276A-A80C-4E21-B7CB-CC10BBB8A5A8}">
      <dgm:prSet/>
      <dgm:spPr/>
      <dgm:t>
        <a:bodyPr/>
        <a:lstStyle/>
        <a:p>
          <a:endParaRPr lang="en-US"/>
        </a:p>
      </dgm:t>
    </dgm:pt>
    <dgm:pt modelId="{3A8F3D40-EC5D-41FF-89F9-A68F06589A32}">
      <dgm:prSet custT="1"/>
      <dgm:spPr/>
      <dgm:t>
        <a:bodyPr/>
        <a:lstStyle/>
        <a:p>
          <a:pPr rtl="0"/>
          <a:r>
            <a:rPr lang="en-US" sz="1600" dirty="0" smtClean="0"/>
            <a:t>This law makes it illegal for “places of public accommodation” to discriminate against people with disabilities.</a:t>
          </a:r>
          <a:endParaRPr lang="en-US" sz="1600" dirty="0"/>
        </a:p>
      </dgm:t>
    </dgm:pt>
    <dgm:pt modelId="{019D4458-8114-4EF2-A839-760E9C48BD4B}" type="parTrans" cxnId="{66E6F9B2-BDAE-44B8-9B0F-7BEA527AF71B}">
      <dgm:prSet/>
      <dgm:spPr/>
      <dgm:t>
        <a:bodyPr/>
        <a:lstStyle/>
        <a:p>
          <a:endParaRPr lang="en-US"/>
        </a:p>
      </dgm:t>
    </dgm:pt>
    <dgm:pt modelId="{C2E3F396-B2E6-4E88-8190-42839B8CB0CA}" type="sibTrans" cxnId="{66E6F9B2-BDAE-44B8-9B0F-7BEA527AF71B}">
      <dgm:prSet/>
      <dgm:spPr/>
      <dgm:t>
        <a:bodyPr/>
        <a:lstStyle/>
        <a:p>
          <a:endParaRPr lang="en-US"/>
        </a:p>
      </dgm:t>
    </dgm:pt>
    <dgm:pt modelId="{AF8AACCE-9ED4-4459-8637-03A54D1C72E9}">
      <dgm:prSet custT="1"/>
      <dgm:spPr/>
      <dgm:t>
        <a:bodyPr/>
        <a:lstStyle/>
        <a:p>
          <a:pPr rtl="0"/>
          <a:r>
            <a:rPr lang="en-US" sz="1600" dirty="0" smtClean="0"/>
            <a:t>Places of accommodation means an area or organization that serves the general public (stores, restaurants, banks, government agencies, and state-funded agencies that perform public functions)</a:t>
          </a:r>
          <a:endParaRPr lang="en-US" sz="1600" dirty="0"/>
        </a:p>
      </dgm:t>
    </dgm:pt>
    <dgm:pt modelId="{AE7AF2ED-AA6C-4880-B984-564DF396B2D1}" type="parTrans" cxnId="{1E75D0D0-29C7-4CFE-A110-A2724B3079DF}">
      <dgm:prSet/>
      <dgm:spPr/>
      <dgm:t>
        <a:bodyPr/>
        <a:lstStyle/>
        <a:p>
          <a:endParaRPr lang="en-US"/>
        </a:p>
      </dgm:t>
    </dgm:pt>
    <dgm:pt modelId="{4DF89448-2D68-4905-BAEF-A3EC77184CDF}" type="sibTrans" cxnId="{1E75D0D0-29C7-4CFE-A110-A2724B3079DF}">
      <dgm:prSet/>
      <dgm:spPr/>
      <dgm:t>
        <a:bodyPr/>
        <a:lstStyle/>
        <a:p>
          <a:endParaRPr lang="en-US"/>
        </a:p>
      </dgm:t>
    </dgm:pt>
    <dgm:pt modelId="{912DE0A1-99AF-4F4D-B4B8-6065B093D0A1}">
      <dgm:prSet custT="1"/>
      <dgm:spPr/>
      <dgm:t>
        <a:bodyPr/>
        <a:lstStyle/>
        <a:p>
          <a:pPr rtl="0"/>
          <a:r>
            <a:rPr lang="en-US" sz="1200" dirty="0" smtClean="0"/>
            <a:t>Under a prior version of this law, it was found NOT to apply to some institutions of higher education in Delaware.  However, the definition of public accommodation has since changed.  CLASI is unaware of any cases that have looked at whether this new definition includes Delaware universities and colleges.</a:t>
          </a:r>
          <a:endParaRPr lang="en-US" sz="1200" dirty="0"/>
        </a:p>
      </dgm:t>
    </dgm:pt>
    <dgm:pt modelId="{2EA4C0BE-A304-4D2C-9F02-DCA0F29E2EC1}" type="parTrans" cxnId="{D3EF5E11-1C8B-411F-99F7-53A6657B31EF}">
      <dgm:prSet/>
      <dgm:spPr/>
      <dgm:t>
        <a:bodyPr/>
        <a:lstStyle/>
        <a:p>
          <a:endParaRPr lang="en-US"/>
        </a:p>
      </dgm:t>
    </dgm:pt>
    <dgm:pt modelId="{08C65105-F647-40C3-BA79-66B4A8A72412}" type="sibTrans" cxnId="{D3EF5E11-1C8B-411F-99F7-53A6657B31EF}">
      <dgm:prSet/>
      <dgm:spPr/>
      <dgm:t>
        <a:bodyPr/>
        <a:lstStyle/>
        <a:p>
          <a:endParaRPr lang="en-US"/>
        </a:p>
      </dgm:t>
    </dgm:pt>
    <dgm:pt modelId="{02FCB204-F444-4C4C-A7A5-245006F3CD71}">
      <dgm:prSet custT="1"/>
      <dgm:spPr/>
      <dgm:t>
        <a:bodyPr/>
        <a:lstStyle/>
        <a:p>
          <a:pPr rtl="0"/>
          <a:r>
            <a:rPr lang="en-US" sz="1600" dirty="0" smtClean="0"/>
            <a:t>Complaints about violations of this law can be filed with the Delaware Division of Human Relations (</a:t>
          </a:r>
          <a:r>
            <a:rPr lang="en-US" sz="1600" dirty="0" smtClean="0">
              <a:hlinkClick xmlns:r="http://schemas.openxmlformats.org/officeDocument/2006/relationships" r:id="rId1"/>
            </a:rPr>
            <a:t>http://statehumanrelations.delaware.gov/</a:t>
          </a:r>
          <a:r>
            <a:rPr lang="en-US" sz="1600" dirty="0" smtClean="0"/>
            <a:t>)</a:t>
          </a:r>
          <a:endParaRPr lang="en-US" sz="1600" dirty="0"/>
        </a:p>
      </dgm:t>
    </dgm:pt>
    <dgm:pt modelId="{CF67659E-1D43-4FEF-AC7C-392BD8C69F28}" type="parTrans" cxnId="{0429801E-F996-47C7-84A1-3F9672078426}">
      <dgm:prSet/>
      <dgm:spPr/>
      <dgm:t>
        <a:bodyPr/>
        <a:lstStyle/>
        <a:p>
          <a:endParaRPr lang="en-US"/>
        </a:p>
      </dgm:t>
    </dgm:pt>
    <dgm:pt modelId="{87216D70-76F4-44A7-B14F-6252AF21CBDC}" type="sibTrans" cxnId="{0429801E-F996-47C7-84A1-3F9672078426}">
      <dgm:prSet/>
      <dgm:spPr/>
      <dgm:t>
        <a:bodyPr/>
        <a:lstStyle/>
        <a:p>
          <a:endParaRPr lang="en-US"/>
        </a:p>
      </dgm:t>
    </dgm:pt>
    <dgm:pt modelId="{FCB8B66E-1077-4D7D-9B0F-30DA1122B6AB}">
      <dgm:prSet/>
      <dgm:spPr/>
      <dgm:t>
        <a:bodyPr/>
        <a:lstStyle/>
        <a:p>
          <a:pPr rtl="0"/>
          <a:r>
            <a:rPr lang="en-US" b="1" dirty="0" smtClean="0">
              <a:solidFill>
                <a:schemeClr val="accent5"/>
              </a:solidFill>
            </a:rPr>
            <a:t>Workforce Investment Act </a:t>
          </a:r>
          <a:r>
            <a:rPr lang="en-US" dirty="0" smtClean="0"/>
            <a:t>– reforms federal job training programs that provide career and technical training assistance programs, including vocational education after high school.</a:t>
          </a:r>
          <a:endParaRPr lang="en-US" dirty="0"/>
        </a:p>
      </dgm:t>
    </dgm:pt>
    <dgm:pt modelId="{1CABE61E-B53A-472E-932A-F95724EF7E6A}" type="parTrans" cxnId="{19DE89F7-C999-49C0-AF06-42F6DD25B3A0}">
      <dgm:prSet/>
      <dgm:spPr/>
      <dgm:t>
        <a:bodyPr/>
        <a:lstStyle/>
        <a:p>
          <a:endParaRPr lang="en-US"/>
        </a:p>
      </dgm:t>
    </dgm:pt>
    <dgm:pt modelId="{788E3A58-6669-475B-8B45-B6E35555B20C}" type="sibTrans" cxnId="{19DE89F7-C999-49C0-AF06-42F6DD25B3A0}">
      <dgm:prSet/>
      <dgm:spPr/>
      <dgm:t>
        <a:bodyPr/>
        <a:lstStyle/>
        <a:p>
          <a:endParaRPr lang="en-US"/>
        </a:p>
      </dgm:t>
    </dgm:pt>
    <dgm:pt modelId="{16C51DCA-9EB0-48E1-A833-A2935A274BD1}">
      <dgm:prSet/>
      <dgm:spPr/>
      <dgm:t>
        <a:bodyPr/>
        <a:lstStyle/>
        <a:p>
          <a:pPr rtl="0"/>
          <a:r>
            <a:rPr lang="en-US" b="1" dirty="0" smtClean="0">
              <a:solidFill>
                <a:schemeClr val="accent5"/>
              </a:solidFill>
            </a:rPr>
            <a:t>Developmental Disabilities Assistance and Bill of Rights Act </a:t>
          </a:r>
          <a:r>
            <a:rPr lang="en-US" dirty="0" smtClean="0"/>
            <a:t>– provides federal financial assistance to states and public and non-profit agencies to support community services that promote independence and productivity.</a:t>
          </a:r>
          <a:endParaRPr lang="en-US" dirty="0"/>
        </a:p>
      </dgm:t>
    </dgm:pt>
    <dgm:pt modelId="{53B6D7FB-B1AD-4AFD-BA6A-C8098497F6BF}" type="parTrans" cxnId="{EC953470-CD8C-4FB7-AC73-A64469F4A9A6}">
      <dgm:prSet/>
      <dgm:spPr/>
      <dgm:t>
        <a:bodyPr/>
        <a:lstStyle/>
        <a:p>
          <a:endParaRPr lang="en-US"/>
        </a:p>
      </dgm:t>
    </dgm:pt>
    <dgm:pt modelId="{06124BEE-0031-4553-AAF5-D89711B4DD30}" type="sibTrans" cxnId="{EC953470-CD8C-4FB7-AC73-A64469F4A9A6}">
      <dgm:prSet/>
      <dgm:spPr/>
      <dgm:t>
        <a:bodyPr/>
        <a:lstStyle/>
        <a:p>
          <a:endParaRPr lang="en-US"/>
        </a:p>
      </dgm:t>
    </dgm:pt>
    <dgm:pt modelId="{63EF1683-D320-4A33-B42F-48E41914E4C1}" type="pres">
      <dgm:prSet presAssocID="{D615D64C-78BD-4C0A-9B37-E113F4FF344B}" presName="linear" presStyleCnt="0">
        <dgm:presLayoutVars>
          <dgm:animLvl val="lvl"/>
          <dgm:resizeHandles val="exact"/>
        </dgm:presLayoutVars>
      </dgm:prSet>
      <dgm:spPr/>
      <dgm:t>
        <a:bodyPr/>
        <a:lstStyle/>
        <a:p>
          <a:endParaRPr lang="en-US"/>
        </a:p>
      </dgm:t>
    </dgm:pt>
    <dgm:pt modelId="{79AC0F05-C912-4813-AC92-492A187DB217}" type="pres">
      <dgm:prSet presAssocID="{4BA4A8D3-51E5-4965-9669-2ADAB780D9B1}" presName="parentText" presStyleLbl="node1" presStyleIdx="0" presStyleCnt="3" custScaleY="46633">
        <dgm:presLayoutVars>
          <dgm:chMax val="0"/>
          <dgm:bulletEnabled val="1"/>
        </dgm:presLayoutVars>
      </dgm:prSet>
      <dgm:spPr/>
      <dgm:t>
        <a:bodyPr/>
        <a:lstStyle/>
        <a:p>
          <a:endParaRPr lang="en-US"/>
        </a:p>
      </dgm:t>
    </dgm:pt>
    <dgm:pt modelId="{852C6C43-BDDC-4E96-8A53-452CDFF46F9B}" type="pres">
      <dgm:prSet presAssocID="{4BA4A8D3-51E5-4965-9669-2ADAB780D9B1}" presName="childText" presStyleLbl="revTx" presStyleIdx="0" presStyleCnt="1">
        <dgm:presLayoutVars>
          <dgm:bulletEnabled val="1"/>
        </dgm:presLayoutVars>
      </dgm:prSet>
      <dgm:spPr/>
      <dgm:t>
        <a:bodyPr/>
        <a:lstStyle/>
        <a:p>
          <a:endParaRPr lang="en-US"/>
        </a:p>
      </dgm:t>
    </dgm:pt>
    <dgm:pt modelId="{581902FB-3BF7-4403-9947-658A8B94DDA1}" type="pres">
      <dgm:prSet presAssocID="{FCB8B66E-1077-4D7D-9B0F-30DA1122B6AB}" presName="parentText" presStyleLbl="node1" presStyleIdx="1" presStyleCnt="3">
        <dgm:presLayoutVars>
          <dgm:chMax val="0"/>
          <dgm:bulletEnabled val="1"/>
        </dgm:presLayoutVars>
      </dgm:prSet>
      <dgm:spPr/>
      <dgm:t>
        <a:bodyPr/>
        <a:lstStyle/>
        <a:p>
          <a:endParaRPr lang="en-US"/>
        </a:p>
      </dgm:t>
    </dgm:pt>
    <dgm:pt modelId="{6D1772E7-D07E-4E98-A6F4-2421A29B553C}" type="pres">
      <dgm:prSet presAssocID="{788E3A58-6669-475B-8B45-B6E35555B20C}" presName="spacer" presStyleCnt="0"/>
      <dgm:spPr/>
    </dgm:pt>
    <dgm:pt modelId="{C7FF0B21-33AB-4A0E-BDB4-83EBB144D5D8}" type="pres">
      <dgm:prSet presAssocID="{16C51DCA-9EB0-48E1-A833-A2935A274BD1}" presName="parentText" presStyleLbl="node1" presStyleIdx="2" presStyleCnt="3">
        <dgm:presLayoutVars>
          <dgm:chMax val="0"/>
          <dgm:bulletEnabled val="1"/>
        </dgm:presLayoutVars>
      </dgm:prSet>
      <dgm:spPr/>
      <dgm:t>
        <a:bodyPr/>
        <a:lstStyle/>
        <a:p>
          <a:endParaRPr lang="en-US"/>
        </a:p>
      </dgm:t>
    </dgm:pt>
  </dgm:ptLst>
  <dgm:cxnLst>
    <dgm:cxn modelId="{D3EF5E11-1C8B-411F-99F7-53A6657B31EF}" srcId="{AF8AACCE-9ED4-4459-8637-03A54D1C72E9}" destId="{912DE0A1-99AF-4F4D-B4B8-6065B093D0A1}" srcOrd="0" destOrd="0" parTransId="{2EA4C0BE-A304-4D2C-9F02-DCA0F29E2EC1}" sibTransId="{08C65105-F647-40C3-BA79-66B4A8A72412}"/>
    <dgm:cxn modelId="{EF936DD3-0630-4E0F-B07E-297B5A78F98E}" type="presOf" srcId="{FCB8B66E-1077-4D7D-9B0F-30DA1122B6AB}" destId="{581902FB-3BF7-4403-9947-658A8B94DDA1}" srcOrd="0" destOrd="0" presId="urn:microsoft.com/office/officeart/2005/8/layout/vList2"/>
    <dgm:cxn modelId="{EC953470-CD8C-4FB7-AC73-A64469F4A9A6}" srcId="{D615D64C-78BD-4C0A-9B37-E113F4FF344B}" destId="{16C51DCA-9EB0-48E1-A833-A2935A274BD1}" srcOrd="2" destOrd="0" parTransId="{53B6D7FB-B1AD-4AFD-BA6A-C8098497F6BF}" sibTransId="{06124BEE-0031-4553-AAF5-D89711B4DD30}"/>
    <dgm:cxn modelId="{3AC1EE08-C5CF-44DB-AED0-B37420104720}" type="presOf" srcId="{AF8AACCE-9ED4-4459-8637-03A54D1C72E9}" destId="{852C6C43-BDDC-4E96-8A53-452CDFF46F9B}" srcOrd="0" destOrd="1" presId="urn:microsoft.com/office/officeart/2005/8/layout/vList2"/>
    <dgm:cxn modelId="{19DE89F7-C999-49C0-AF06-42F6DD25B3A0}" srcId="{D615D64C-78BD-4C0A-9B37-E113F4FF344B}" destId="{FCB8B66E-1077-4D7D-9B0F-30DA1122B6AB}" srcOrd="1" destOrd="0" parTransId="{1CABE61E-B53A-472E-932A-F95724EF7E6A}" sibTransId="{788E3A58-6669-475B-8B45-B6E35555B20C}"/>
    <dgm:cxn modelId="{1E75D0D0-29C7-4CFE-A110-A2724B3079DF}" srcId="{4BA4A8D3-51E5-4965-9669-2ADAB780D9B1}" destId="{AF8AACCE-9ED4-4459-8637-03A54D1C72E9}" srcOrd="1" destOrd="0" parTransId="{AE7AF2ED-AA6C-4880-B984-564DF396B2D1}" sibTransId="{4DF89448-2D68-4905-BAEF-A3EC77184CDF}"/>
    <dgm:cxn modelId="{42F3E1F3-438C-4661-9B71-11DC381C2DCE}" type="presOf" srcId="{4BA4A8D3-51E5-4965-9669-2ADAB780D9B1}" destId="{79AC0F05-C912-4813-AC92-492A187DB217}" srcOrd="0" destOrd="0" presId="urn:microsoft.com/office/officeart/2005/8/layout/vList2"/>
    <dgm:cxn modelId="{8463490C-A923-4A10-BF08-33A3513B7253}" type="presOf" srcId="{3A8F3D40-EC5D-41FF-89F9-A68F06589A32}" destId="{852C6C43-BDDC-4E96-8A53-452CDFF46F9B}" srcOrd="0" destOrd="0" presId="urn:microsoft.com/office/officeart/2005/8/layout/vList2"/>
    <dgm:cxn modelId="{65ED4FAD-297B-436F-8DF1-334F2DF85552}" type="presOf" srcId="{D615D64C-78BD-4C0A-9B37-E113F4FF344B}" destId="{63EF1683-D320-4A33-B42F-48E41914E4C1}" srcOrd="0" destOrd="0" presId="urn:microsoft.com/office/officeart/2005/8/layout/vList2"/>
    <dgm:cxn modelId="{0429801E-F996-47C7-84A1-3F9672078426}" srcId="{4BA4A8D3-51E5-4965-9669-2ADAB780D9B1}" destId="{02FCB204-F444-4C4C-A7A5-245006F3CD71}" srcOrd="2" destOrd="0" parTransId="{CF67659E-1D43-4FEF-AC7C-392BD8C69F28}" sibTransId="{87216D70-76F4-44A7-B14F-6252AF21CBDC}"/>
    <dgm:cxn modelId="{756EBF37-2EC0-4381-9415-593FA5277166}" type="presOf" srcId="{912DE0A1-99AF-4F4D-B4B8-6065B093D0A1}" destId="{852C6C43-BDDC-4E96-8A53-452CDFF46F9B}" srcOrd="0" destOrd="2" presId="urn:microsoft.com/office/officeart/2005/8/layout/vList2"/>
    <dgm:cxn modelId="{B6212511-DE49-4126-A536-29E27044F308}" type="presOf" srcId="{16C51DCA-9EB0-48E1-A833-A2935A274BD1}" destId="{C7FF0B21-33AB-4A0E-BDB4-83EBB144D5D8}" srcOrd="0" destOrd="0" presId="urn:microsoft.com/office/officeart/2005/8/layout/vList2"/>
    <dgm:cxn modelId="{1F34681F-0948-40E3-BD48-FD504B2CAC33}" type="presOf" srcId="{02FCB204-F444-4C4C-A7A5-245006F3CD71}" destId="{852C6C43-BDDC-4E96-8A53-452CDFF46F9B}" srcOrd="0" destOrd="3" presId="urn:microsoft.com/office/officeart/2005/8/layout/vList2"/>
    <dgm:cxn modelId="{D138276A-A80C-4E21-B7CB-CC10BBB8A5A8}" srcId="{D615D64C-78BD-4C0A-9B37-E113F4FF344B}" destId="{4BA4A8D3-51E5-4965-9669-2ADAB780D9B1}" srcOrd="0" destOrd="0" parTransId="{D000BA80-A962-491F-A8EF-92AA023CA5EF}" sibTransId="{4E4DE763-7D65-4E42-B93A-1FA6571374C9}"/>
    <dgm:cxn modelId="{66E6F9B2-BDAE-44B8-9B0F-7BEA527AF71B}" srcId="{4BA4A8D3-51E5-4965-9669-2ADAB780D9B1}" destId="{3A8F3D40-EC5D-41FF-89F9-A68F06589A32}" srcOrd="0" destOrd="0" parTransId="{019D4458-8114-4EF2-A839-760E9C48BD4B}" sibTransId="{C2E3F396-B2E6-4E88-8190-42839B8CB0CA}"/>
    <dgm:cxn modelId="{20363C3A-2955-4855-8179-CDB1352F5C9F}" type="presParOf" srcId="{63EF1683-D320-4A33-B42F-48E41914E4C1}" destId="{79AC0F05-C912-4813-AC92-492A187DB217}" srcOrd="0" destOrd="0" presId="urn:microsoft.com/office/officeart/2005/8/layout/vList2"/>
    <dgm:cxn modelId="{F77FC936-58FA-4FF1-852D-8AFA4F5C8FB1}" type="presParOf" srcId="{63EF1683-D320-4A33-B42F-48E41914E4C1}" destId="{852C6C43-BDDC-4E96-8A53-452CDFF46F9B}" srcOrd="1" destOrd="0" presId="urn:microsoft.com/office/officeart/2005/8/layout/vList2"/>
    <dgm:cxn modelId="{D6103264-7A9C-411C-BE51-CC8DB970A196}" type="presParOf" srcId="{63EF1683-D320-4A33-B42F-48E41914E4C1}" destId="{581902FB-3BF7-4403-9947-658A8B94DDA1}" srcOrd="2" destOrd="0" presId="urn:microsoft.com/office/officeart/2005/8/layout/vList2"/>
    <dgm:cxn modelId="{2BC6BB1C-544A-44AB-99EA-8A1B8803FD98}" type="presParOf" srcId="{63EF1683-D320-4A33-B42F-48E41914E4C1}" destId="{6D1772E7-D07E-4E98-A6F4-2421A29B553C}" srcOrd="3" destOrd="0" presId="urn:microsoft.com/office/officeart/2005/8/layout/vList2"/>
    <dgm:cxn modelId="{B6F2B490-932B-4324-893D-A94C3B8F9D2F}" type="presParOf" srcId="{63EF1683-D320-4A33-B42F-48E41914E4C1}" destId="{C7FF0B21-33AB-4A0E-BDB4-83EBB144D5D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63EA794-6B95-40A1-9C72-FA5FE188FEE6}" type="doc">
      <dgm:prSet loTypeId="urn:microsoft.com/office/officeart/2005/8/layout/process4" loCatId="list" qsTypeId="urn:microsoft.com/office/officeart/2005/8/quickstyle/simple1" qsCatId="simple" csTypeId="urn:microsoft.com/office/officeart/2005/8/colors/accent1_2" csCatId="accent1"/>
      <dgm:spPr/>
      <dgm:t>
        <a:bodyPr/>
        <a:lstStyle/>
        <a:p>
          <a:endParaRPr lang="en-US"/>
        </a:p>
      </dgm:t>
    </dgm:pt>
    <dgm:pt modelId="{6BBE1B02-3598-48C4-8463-4757C698F92A}">
      <dgm:prSet custT="1"/>
      <dgm:spPr/>
      <dgm:t>
        <a:bodyPr/>
        <a:lstStyle/>
        <a:p>
          <a:pPr rtl="0"/>
          <a:r>
            <a:rPr lang="en-US" sz="1600" u="sng" dirty="0" smtClean="0"/>
            <a:t>YOU</a:t>
          </a:r>
          <a:r>
            <a:rPr lang="en-US" sz="1600" dirty="0" smtClean="0"/>
            <a:t> are responsible for making the request for a reasonable accommodation.</a:t>
          </a:r>
          <a:endParaRPr lang="en-US" sz="1600" dirty="0"/>
        </a:p>
      </dgm:t>
    </dgm:pt>
    <dgm:pt modelId="{29C70304-D2DF-4645-9085-AEA01DEEA81F}" type="parTrans" cxnId="{C6C9305C-04F5-4527-9B04-124A820D82BD}">
      <dgm:prSet/>
      <dgm:spPr/>
      <dgm:t>
        <a:bodyPr/>
        <a:lstStyle/>
        <a:p>
          <a:endParaRPr lang="en-US"/>
        </a:p>
      </dgm:t>
    </dgm:pt>
    <dgm:pt modelId="{C320989F-301A-49DC-8F09-1D96BE8E06F8}" type="sibTrans" cxnId="{C6C9305C-04F5-4527-9B04-124A820D82BD}">
      <dgm:prSet/>
      <dgm:spPr/>
      <dgm:t>
        <a:bodyPr/>
        <a:lstStyle/>
        <a:p>
          <a:endParaRPr lang="en-US"/>
        </a:p>
      </dgm:t>
    </dgm:pt>
    <dgm:pt modelId="{2C7C1342-3854-4CB4-B050-B7DF7410CD58}">
      <dgm:prSet custT="1"/>
      <dgm:spPr/>
      <dgm:t>
        <a:bodyPr/>
        <a:lstStyle/>
        <a:p>
          <a:pPr rtl="0"/>
          <a:r>
            <a:rPr lang="en-US" sz="1600" dirty="0" smtClean="0"/>
            <a:t>This request should be </a:t>
          </a:r>
          <a:r>
            <a:rPr lang="en-US" sz="1600" u="sng" dirty="0" smtClean="0"/>
            <a:t>in writing</a:t>
          </a:r>
          <a:r>
            <a:rPr lang="en-US" sz="1600" dirty="0" smtClean="0"/>
            <a:t> to your school’s office that assists students with disabilities.</a:t>
          </a:r>
          <a:endParaRPr lang="en-US" sz="1600" dirty="0"/>
        </a:p>
      </dgm:t>
    </dgm:pt>
    <dgm:pt modelId="{4743F3C8-D93F-4401-AC76-39C2CBF8FA6A}" type="parTrans" cxnId="{46B16185-E491-4227-A1E3-F7029D116D0C}">
      <dgm:prSet/>
      <dgm:spPr/>
      <dgm:t>
        <a:bodyPr/>
        <a:lstStyle/>
        <a:p>
          <a:endParaRPr lang="en-US"/>
        </a:p>
      </dgm:t>
    </dgm:pt>
    <dgm:pt modelId="{8BBC7241-4430-4140-812D-39BDB4DB1367}" type="sibTrans" cxnId="{46B16185-E491-4227-A1E3-F7029D116D0C}">
      <dgm:prSet/>
      <dgm:spPr/>
      <dgm:t>
        <a:bodyPr/>
        <a:lstStyle/>
        <a:p>
          <a:endParaRPr lang="en-US"/>
        </a:p>
      </dgm:t>
    </dgm:pt>
    <dgm:pt modelId="{D4A6D758-2616-4087-95B2-7BA720A2C9F4}">
      <dgm:prSet custT="1"/>
      <dgm:spPr/>
      <dgm:t>
        <a:bodyPr/>
        <a:lstStyle/>
        <a:p>
          <a:pPr rtl="0"/>
          <a:r>
            <a:rPr lang="en-US" sz="1600" dirty="0" smtClean="0"/>
            <a:t>This office can provide assistance in determining what services or modifications may be made.</a:t>
          </a:r>
          <a:endParaRPr lang="en-US" sz="1600" dirty="0"/>
        </a:p>
      </dgm:t>
    </dgm:pt>
    <dgm:pt modelId="{ECFC3BF6-B74B-4547-9B95-4B4ECB8D7306}" type="parTrans" cxnId="{DE00CDD1-ED4B-412A-B63A-97A998D4A011}">
      <dgm:prSet/>
      <dgm:spPr/>
      <dgm:t>
        <a:bodyPr/>
        <a:lstStyle/>
        <a:p>
          <a:endParaRPr lang="en-US"/>
        </a:p>
      </dgm:t>
    </dgm:pt>
    <dgm:pt modelId="{0DDAAD17-67B8-4CAC-A141-A02D618892B2}" type="sibTrans" cxnId="{DE00CDD1-ED4B-412A-B63A-97A998D4A011}">
      <dgm:prSet/>
      <dgm:spPr/>
      <dgm:t>
        <a:bodyPr/>
        <a:lstStyle/>
        <a:p>
          <a:endParaRPr lang="en-US"/>
        </a:p>
      </dgm:t>
    </dgm:pt>
    <dgm:pt modelId="{5D55F9F0-DD0D-456C-800E-7238B54B285E}">
      <dgm:prSet custT="1"/>
      <dgm:spPr/>
      <dgm:t>
        <a:bodyPr/>
        <a:lstStyle/>
        <a:p>
          <a:pPr rtl="0"/>
          <a:r>
            <a:rPr lang="en-US" sz="2000" dirty="0" smtClean="0"/>
            <a:t>They may request documentation of your disability.</a:t>
          </a:r>
          <a:endParaRPr lang="en-US" sz="2000" dirty="0"/>
        </a:p>
      </dgm:t>
    </dgm:pt>
    <dgm:pt modelId="{F1265E1C-6152-4FD9-8B20-FF64EEA819E6}" type="parTrans" cxnId="{19DD56C5-6049-4220-AF20-FFC69F86AABF}">
      <dgm:prSet/>
      <dgm:spPr/>
      <dgm:t>
        <a:bodyPr/>
        <a:lstStyle/>
        <a:p>
          <a:endParaRPr lang="en-US"/>
        </a:p>
      </dgm:t>
    </dgm:pt>
    <dgm:pt modelId="{1EE4A379-4C45-4D4D-AF30-86FAB1D33766}" type="sibTrans" cxnId="{19DD56C5-6049-4220-AF20-FFC69F86AABF}">
      <dgm:prSet/>
      <dgm:spPr/>
      <dgm:t>
        <a:bodyPr/>
        <a:lstStyle/>
        <a:p>
          <a:endParaRPr lang="en-US"/>
        </a:p>
      </dgm:t>
    </dgm:pt>
    <dgm:pt modelId="{0DB00F04-BC48-4706-AC68-CF5C3A442309}">
      <dgm:prSet custT="1"/>
      <dgm:spPr/>
      <dgm:t>
        <a:bodyPr/>
        <a:lstStyle/>
        <a:p>
          <a:pPr rtl="0"/>
          <a:r>
            <a:rPr lang="en-US" sz="1600" dirty="0" smtClean="0"/>
            <a:t>The school then makes a determination of the appropriate accommodation based on your disability and individual needs.</a:t>
          </a:r>
          <a:endParaRPr lang="en-US" sz="1600" dirty="0"/>
        </a:p>
      </dgm:t>
    </dgm:pt>
    <dgm:pt modelId="{5E8E42F2-B873-4D28-A10F-5A2FD6B22487}" type="parTrans" cxnId="{BF117EA3-6832-4D6D-9BA4-B38B61D3F32D}">
      <dgm:prSet/>
      <dgm:spPr/>
      <dgm:t>
        <a:bodyPr/>
        <a:lstStyle/>
        <a:p>
          <a:endParaRPr lang="en-US"/>
        </a:p>
      </dgm:t>
    </dgm:pt>
    <dgm:pt modelId="{33EAD82E-0CB4-4F9C-B1B8-FE7D5E70EB6E}" type="sibTrans" cxnId="{BF117EA3-6832-4D6D-9BA4-B38B61D3F32D}">
      <dgm:prSet/>
      <dgm:spPr/>
      <dgm:t>
        <a:bodyPr/>
        <a:lstStyle/>
        <a:p>
          <a:endParaRPr lang="en-US"/>
        </a:p>
      </dgm:t>
    </dgm:pt>
    <dgm:pt modelId="{4A7A887B-48C4-49CD-B0AC-98A8C4B9C31C}" type="pres">
      <dgm:prSet presAssocID="{063EA794-6B95-40A1-9C72-FA5FE188FEE6}" presName="Name0" presStyleCnt="0">
        <dgm:presLayoutVars>
          <dgm:dir/>
          <dgm:animLvl val="lvl"/>
          <dgm:resizeHandles val="exact"/>
        </dgm:presLayoutVars>
      </dgm:prSet>
      <dgm:spPr/>
    </dgm:pt>
    <dgm:pt modelId="{17322FC3-32DF-495C-81A5-92F76E380391}" type="pres">
      <dgm:prSet presAssocID="{0DB00F04-BC48-4706-AC68-CF5C3A442309}" presName="boxAndChildren" presStyleCnt="0"/>
      <dgm:spPr/>
    </dgm:pt>
    <dgm:pt modelId="{47536A91-31AB-4275-B051-C43A1F2537C7}" type="pres">
      <dgm:prSet presAssocID="{0DB00F04-BC48-4706-AC68-CF5C3A442309}" presName="parentTextBox" presStyleLbl="node1" presStyleIdx="0" presStyleCnt="5"/>
      <dgm:spPr/>
    </dgm:pt>
    <dgm:pt modelId="{14FB329D-3870-40EF-B7CB-8203D0B01069}" type="pres">
      <dgm:prSet presAssocID="{1EE4A379-4C45-4D4D-AF30-86FAB1D33766}" presName="sp" presStyleCnt="0"/>
      <dgm:spPr/>
    </dgm:pt>
    <dgm:pt modelId="{9A28DC2C-7085-4B91-9098-E954F9C8D670}" type="pres">
      <dgm:prSet presAssocID="{5D55F9F0-DD0D-456C-800E-7238B54B285E}" presName="arrowAndChildren" presStyleCnt="0"/>
      <dgm:spPr/>
    </dgm:pt>
    <dgm:pt modelId="{57B1FEF2-39AD-46DF-9E95-CB120E748434}" type="pres">
      <dgm:prSet presAssocID="{5D55F9F0-DD0D-456C-800E-7238B54B285E}" presName="parentTextArrow" presStyleLbl="node1" presStyleIdx="1" presStyleCnt="5"/>
      <dgm:spPr/>
    </dgm:pt>
    <dgm:pt modelId="{A157571B-6284-4DC4-9FFD-3E27AC2CD977}" type="pres">
      <dgm:prSet presAssocID="{0DDAAD17-67B8-4CAC-A141-A02D618892B2}" presName="sp" presStyleCnt="0"/>
      <dgm:spPr/>
    </dgm:pt>
    <dgm:pt modelId="{6D0722C1-1A1B-48FA-BA1E-6AD9109F6EE2}" type="pres">
      <dgm:prSet presAssocID="{D4A6D758-2616-4087-95B2-7BA720A2C9F4}" presName="arrowAndChildren" presStyleCnt="0"/>
      <dgm:spPr/>
    </dgm:pt>
    <dgm:pt modelId="{D730F497-CD77-4CE7-A1F8-4A962E9228ED}" type="pres">
      <dgm:prSet presAssocID="{D4A6D758-2616-4087-95B2-7BA720A2C9F4}" presName="parentTextArrow" presStyleLbl="node1" presStyleIdx="2" presStyleCnt="5"/>
      <dgm:spPr/>
    </dgm:pt>
    <dgm:pt modelId="{7B8EC5B9-E543-4B20-AC57-114523947A4F}" type="pres">
      <dgm:prSet presAssocID="{8BBC7241-4430-4140-812D-39BDB4DB1367}" presName="sp" presStyleCnt="0"/>
      <dgm:spPr/>
    </dgm:pt>
    <dgm:pt modelId="{F1B93840-1D42-4336-B980-BD68797FD7B4}" type="pres">
      <dgm:prSet presAssocID="{2C7C1342-3854-4CB4-B050-B7DF7410CD58}" presName="arrowAndChildren" presStyleCnt="0"/>
      <dgm:spPr/>
    </dgm:pt>
    <dgm:pt modelId="{75499897-C09B-4750-9B1C-16A77919E38B}" type="pres">
      <dgm:prSet presAssocID="{2C7C1342-3854-4CB4-B050-B7DF7410CD58}" presName="parentTextArrow" presStyleLbl="node1" presStyleIdx="3" presStyleCnt="5"/>
      <dgm:spPr/>
    </dgm:pt>
    <dgm:pt modelId="{468CA2E9-24B6-45BC-A228-042188318416}" type="pres">
      <dgm:prSet presAssocID="{C320989F-301A-49DC-8F09-1D96BE8E06F8}" presName="sp" presStyleCnt="0"/>
      <dgm:spPr/>
    </dgm:pt>
    <dgm:pt modelId="{9574D676-59B4-4DD4-9AC5-DE7D45875F17}" type="pres">
      <dgm:prSet presAssocID="{6BBE1B02-3598-48C4-8463-4757C698F92A}" presName="arrowAndChildren" presStyleCnt="0"/>
      <dgm:spPr/>
    </dgm:pt>
    <dgm:pt modelId="{A8664763-7AFB-4428-942B-B92F0B2064A6}" type="pres">
      <dgm:prSet presAssocID="{6BBE1B02-3598-48C4-8463-4757C698F92A}" presName="parentTextArrow" presStyleLbl="node1" presStyleIdx="4" presStyleCnt="5"/>
      <dgm:spPr/>
    </dgm:pt>
  </dgm:ptLst>
  <dgm:cxnLst>
    <dgm:cxn modelId="{19DD56C5-6049-4220-AF20-FFC69F86AABF}" srcId="{063EA794-6B95-40A1-9C72-FA5FE188FEE6}" destId="{5D55F9F0-DD0D-456C-800E-7238B54B285E}" srcOrd="3" destOrd="0" parTransId="{F1265E1C-6152-4FD9-8B20-FF64EEA819E6}" sibTransId="{1EE4A379-4C45-4D4D-AF30-86FAB1D33766}"/>
    <dgm:cxn modelId="{2289EBB5-6213-4A08-91AD-03276737C344}" type="presOf" srcId="{6BBE1B02-3598-48C4-8463-4757C698F92A}" destId="{A8664763-7AFB-4428-942B-B92F0B2064A6}" srcOrd="0" destOrd="0" presId="urn:microsoft.com/office/officeart/2005/8/layout/process4"/>
    <dgm:cxn modelId="{5D9790DB-3389-41F2-90D0-34F7F6814035}" type="presOf" srcId="{0DB00F04-BC48-4706-AC68-CF5C3A442309}" destId="{47536A91-31AB-4275-B051-C43A1F2537C7}" srcOrd="0" destOrd="0" presId="urn:microsoft.com/office/officeart/2005/8/layout/process4"/>
    <dgm:cxn modelId="{C6C9305C-04F5-4527-9B04-124A820D82BD}" srcId="{063EA794-6B95-40A1-9C72-FA5FE188FEE6}" destId="{6BBE1B02-3598-48C4-8463-4757C698F92A}" srcOrd="0" destOrd="0" parTransId="{29C70304-D2DF-4645-9085-AEA01DEEA81F}" sibTransId="{C320989F-301A-49DC-8F09-1D96BE8E06F8}"/>
    <dgm:cxn modelId="{66B7E6FF-2157-4DF9-8A6C-98278DEAE048}" type="presOf" srcId="{D4A6D758-2616-4087-95B2-7BA720A2C9F4}" destId="{D730F497-CD77-4CE7-A1F8-4A962E9228ED}" srcOrd="0" destOrd="0" presId="urn:microsoft.com/office/officeart/2005/8/layout/process4"/>
    <dgm:cxn modelId="{E1AC7723-5014-42FC-AFFC-7578457BC491}" type="presOf" srcId="{5D55F9F0-DD0D-456C-800E-7238B54B285E}" destId="{57B1FEF2-39AD-46DF-9E95-CB120E748434}" srcOrd="0" destOrd="0" presId="urn:microsoft.com/office/officeart/2005/8/layout/process4"/>
    <dgm:cxn modelId="{BF117EA3-6832-4D6D-9BA4-B38B61D3F32D}" srcId="{063EA794-6B95-40A1-9C72-FA5FE188FEE6}" destId="{0DB00F04-BC48-4706-AC68-CF5C3A442309}" srcOrd="4" destOrd="0" parTransId="{5E8E42F2-B873-4D28-A10F-5A2FD6B22487}" sibTransId="{33EAD82E-0CB4-4F9C-B1B8-FE7D5E70EB6E}"/>
    <dgm:cxn modelId="{DE00CDD1-ED4B-412A-B63A-97A998D4A011}" srcId="{063EA794-6B95-40A1-9C72-FA5FE188FEE6}" destId="{D4A6D758-2616-4087-95B2-7BA720A2C9F4}" srcOrd="2" destOrd="0" parTransId="{ECFC3BF6-B74B-4547-9B95-4B4ECB8D7306}" sibTransId="{0DDAAD17-67B8-4CAC-A141-A02D618892B2}"/>
    <dgm:cxn modelId="{A66ED3F8-2BD3-47AC-9504-18FC05EDB29A}" type="presOf" srcId="{2C7C1342-3854-4CB4-B050-B7DF7410CD58}" destId="{75499897-C09B-4750-9B1C-16A77919E38B}" srcOrd="0" destOrd="0" presId="urn:microsoft.com/office/officeart/2005/8/layout/process4"/>
    <dgm:cxn modelId="{46B16185-E491-4227-A1E3-F7029D116D0C}" srcId="{063EA794-6B95-40A1-9C72-FA5FE188FEE6}" destId="{2C7C1342-3854-4CB4-B050-B7DF7410CD58}" srcOrd="1" destOrd="0" parTransId="{4743F3C8-D93F-4401-AC76-39C2CBF8FA6A}" sibTransId="{8BBC7241-4430-4140-812D-39BDB4DB1367}"/>
    <dgm:cxn modelId="{29742CD3-601A-46D0-AA45-4426BB05DB32}" type="presOf" srcId="{063EA794-6B95-40A1-9C72-FA5FE188FEE6}" destId="{4A7A887B-48C4-49CD-B0AC-98A8C4B9C31C}" srcOrd="0" destOrd="0" presId="urn:microsoft.com/office/officeart/2005/8/layout/process4"/>
    <dgm:cxn modelId="{9012204C-B6A5-4F49-B2C5-B4F2A8381FFB}" type="presParOf" srcId="{4A7A887B-48C4-49CD-B0AC-98A8C4B9C31C}" destId="{17322FC3-32DF-495C-81A5-92F76E380391}" srcOrd="0" destOrd="0" presId="urn:microsoft.com/office/officeart/2005/8/layout/process4"/>
    <dgm:cxn modelId="{9A0FA753-30EA-45A2-A0EA-74370658BB80}" type="presParOf" srcId="{17322FC3-32DF-495C-81A5-92F76E380391}" destId="{47536A91-31AB-4275-B051-C43A1F2537C7}" srcOrd="0" destOrd="0" presId="urn:microsoft.com/office/officeart/2005/8/layout/process4"/>
    <dgm:cxn modelId="{930872BE-F556-4372-BFC7-EFC4797B99B7}" type="presParOf" srcId="{4A7A887B-48C4-49CD-B0AC-98A8C4B9C31C}" destId="{14FB329D-3870-40EF-B7CB-8203D0B01069}" srcOrd="1" destOrd="0" presId="urn:microsoft.com/office/officeart/2005/8/layout/process4"/>
    <dgm:cxn modelId="{876407EA-33FB-4A06-B374-274C27198249}" type="presParOf" srcId="{4A7A887B-48C4-49CD-B0AC-98A8C4B9C31C}" destId="{9A28DC2C-7085-4B91-9098-E954F9C8D670}" srcOrd="2" destOrd="0" presId="urn:microsoft.com/office/officeart/2005/8/layout/process4"/>
    <dgm:cxn modelId="{D4A6229B-D0D6-4FCC-9508-504AFC81EDCD}" type="presParOf" srcId="{9A28DC2C-7085-4B91-9098-E954F9C8D670}" destId="{57B1FEF2-39AD-46DF-9E95-CB120E748434}" srcOrd="0" destOrd="0" presId="urn:microsoft.com/office/officeart/2005/8/layout/process4"/>
    <dgm:cxn modelId="{19F10E9A-99BB-479F-93EA-BD895B4CC90B}" type="presParOf" srcId="{4A7A887B-48C4-49CD-B0AC-98A8C4B9C31C}" destId="{A157571B-6284-4DC4-9FFD-3E27AC2CD977}" srcOrd="3" destOrd="0" presId="urn:microsoft.com/office/officeart/2005/8/layout/process4"/>
    <dgm:cxn modelId="{A4DB70FD-49A3-4FA3-884F-57F63AA3E10C}" type="presParOf" srcId="{4A7A887B-48C4-49CD-B0AC-98A8C4B9C31C}" destId="{6D0722C1-1A1B-48FA-BA1E-6AD9109F6EE2}" srcOrd="4" destOrd="0" presId="urn:microsoft.com/office/officeart/2005/8/layout/process4"/>
    <dgm:cxn modelId="{179A9D8E-8FF3-4F80-A9F2-1346D1658781}" type="presParOf" srcId="{6D0722C1-1A1B-48FA-BA1E-6AD9109F6EE2}" destId="{D730F497-CD77-4CE7-A1F8-4A962E9228ED}" srcOrd="0" destOrd="0" presId="urn:microsoft.com/office/officeart/2005/8/layout/process4"/>
    <dgm:cxn modelId="{A5D388E0-0339-4767-992A-929F4D7B4768}" type="presParOf" srcId="{4A7A887B-48C4-49CD-B0AC-98A8C4B9C31C}" destId="{7B8EC5B9-E543-4B20-AC57-114523947A4F}" srcOrd="5" destOrd="0" presId="urn:microsoft.com/office/officeart/2005/8/layout/process4"/>
    <dgm:cxn modelId="{EF46E2A9-2C28-4EA4-A129-53E6EAB8CC19}" type="presParOf" srcId="{4A7A887B-48C4-49CD-B0AC-98A8C4B9C31C}" destId="{F1B93840-1D42-4336-B980-BD68797FD7B4}" srcOrd="6" destOrd="0" presId="urn:microsoft.com/office/officeart/2005/8/layout/process4"/>
    <dgm:cxn modelId="{75F7DCDC-C528-4429-9B1F-61411F06F430}" type="presParOf" srcId="{F1B93840-1D42-4336-B980-BD68797FD7B4}" destId="{75499897-C09B-4750-9B1C-16A77919E38B}" srcOrd="0" destOrd="0" presId="urn:microsoft.com/office/officeart/2005/8/layout/process4"/>
    <dgm:cxn modelId="{7981A7B1-8872-4F56-AB7D-FD7993931EA9}" type="presParOf" srcId="{4A7A887B-48C4-49CD-B0AC-98A8C4B9C31C}" destId="{468CA2E9-24B6-45BC-A228-042188318416}" srcOrd="7" destOrd="0" presId="urn:microsoft.com/office/officeart/2005/8/layout/process4"/>
    <dgm:cxn modelId="{954AAF41-B24B-4764-AC3A-EDE18C7CDAF1}" type="presParOf" srcId="{4A7A887B-48C4-49CD-B0AC-98A8C4B9C31C}" destId="{9574D676-59B4-4DD4-9AC5-DE7D45875F17}" srcOrd="8" destOrd="0" presId="urn:microsoft.com/office/officeart/2005/8/layout/process4"/>
    <dgm:cxn modelId="{8AA469B9-A1AC-45C4-8E15-1122EDE610F1}" type="presParOf" srcId="{9574D676-59B4-4DD4-9AC5-DE7D45875F17}" destId="{A8664763-7AFB-4428-942B-B92F0B2064A6}"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944D9F7-72CA-43C2-90A2-319D0A90AC2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E0593623-3CA9-4C0C-9AAE-7F5759B5940E}">
      <dgm:prSet/>
      <dgm:spPr/>
      <dgm:t>
        <a:bodyPr/>
        <a:lstStyle/>
        <a:p>
          <a:pPr rtl="0"/>
          <a:r>
            <a:rPr lang="en-US" smtClean="0"/>
            <a:t>Examples of possible classroom / learning accommodations:</a:t>
          </a:r>
          <a:endParaRPr lang="en-US"/>
        </a:p>
      </dgm:t>
    </dgm:pt>
    <dgm:pt modelId="{D5B9B361-2869-45A8-B980-B8115039838E}" type="parTrans" cxnId="{BAE71969-2049-48C9-BCA5-4D63781B6400}">
      <dgm:prSet/>
      <dgm:spPr/>
      <dgm:t>
        <a:bodyPr/>
        <a:lstStyle/>
        <a:p>
          <a:endParaRPr lang="en-US"/>
        </a:p>
      </dgm:t>
    </dgm:pt>
    <dgm:pt modelId="{9578F479-2892-4CDC-8297-1C003BE57B3A}" type="sibTrans" cxnId="{BAE71969-2049-48C9-BCA5-4D63781B6400}">
      <dgm:prSet/>
      <dgm:spPr/>
      <dgm:t>
        <a:bodyPr/>
        <a:lstStyle/>
        <a:p>
          <a:endParaRPr lang="en-US"/>
        </a:p>
      </dgm:t>
    </dgm:pt>
    <dgm:pt modelId="{9235385B-6568-43CA-83FF-9BC5897642DE}">
      <dgm:prSet/>
      <dgm:spPr/>
      <dgm:t>
        <a:bodyPr/>
        <a:lstStyle/>
        <a:p>
          <a:pPr rtl="0"/>
          <a:r>
            <a:rPr lang="en-US" smtClean="0"/>
            <a:t>Note-taking assistance</a:t>
          </a:r>
          <a:endParaRPr lang="en-US"/>
        </a:p>
      </dgm:t>
    </dgm:pt>
    <dgm:pt modelId="{EBB15891-372C-44B5-A951-2CC3C945CEB0}" type="parTrans" cxnId="{882B1094-17C8-4F2B-AB38-EA229D37FC7D}">
      <dgm:prSet/>
      <dgm:spPr/>
      <dgm:t>
        <a:bodyPr/>
        <a:lstStyle/>
        <a:p>
          <a:endParaRPr lang="en-US"/>
        </a:p>
      </dgm:t>
    </dgm:pt>
    <dgm:pt modelId="{3195AB5F-A4E6-46B0-B6A7-B8D85BB5B7AB}" type="sibTrans" cxnId="{882B1094-17C8-4F2B-AB38-EA229D37FC7D}">
      <dgm:prSet/>
      <dgm:spPr/>
      <dgm:t>
        <a:bodyPr/>
        <a:lstStyle/>
        <a:p>
          <a:endParaRPr lang="en-US"/>
        </a:p>
      </dgm:t>
    </dgm:pt>
    <dgm:pt modelId="{C470F67D-DF4C-4D42-A267-A7840C61F626}">
      <dgm:prSet/>
      <dgm:spPr/>
      <dgm:t>
        <a:bodyPr/>
        <a:lstStyle/>
        <a:p>
          <a:pPr rtl="0"/>
          <a:r>
            <a:rPr lang="en-US" smtClean="0"/>
            <a:t>Braille materials or recorded lectures</a:t>
          </a:r>
          <a:endParaRPr lang="en-US"/>
        </a:p>
      </dgm:t>
    </dgm:pt>
    <dgm:pt modelId="{B3340959-2CAC-4B7E-B9A0-137EEA0D12B3}" type="parTrans" cxnId="{17717E65-0D53-4686-959A-6B75618A0B9E}">
      <dgm:prSet/>
      <dgm:spPr/>
      <dgm:t>
        <a:bodyPr/>
        <a:lstStyle/>
        <a:p>
          <a:endParaRPr lang="en-US"/>
        </a:p>
      </dgm:t>
    </dgm:pt>
    <dgm:pt modelId="{7FD69572-E6D3-4BC4-A286-74DC72684985}" type="sibTrans" cxnId="{17717E65-0D53-4686-959A-6B75618A0B9E}">
      <dgm:prSet/>
      <dgm:spPr/>
      <dgm:t>
        <a:bodyPr/>
        <a:lstStyle/>
        <a:p>
          <a:endParaRPr lang="en-US"/>
        </a:p>
      </dgm:t>
    </dgm:pt>
    <dgm:pt modelId="{08644956-6237-4D5B-87AA-184E992E4F61}">
      <dgm:prSet/>
      <dgm:spPr/>
      <dgm:t>
        <a:bodyPr/>
        <a:lstStyle/>
        <a:p>
          <a:pPr rtl="0"/>
          <a:r>
            <a:rPr lang="en-US" smtClean="0"/>
            <a:t>Alternative testing</a:t>
          </a:r>
          <a:endParaRPr lang="en-US"/>
        </a:p>
      </dgm:t>
    </dgm:pt>
    <dgm:pt modelId="{45A942D0-18F7-4092-B9C2-F7D3FC437A0A}" type="parTrans" cxnId="{6ABBEC17-6350-444F-8DFE-7355DD6D5C5A}">
      <dgm:prSet/>
      <dgm:spPr/>
      <dgm:t>
        <a:bodyPr/>
        <a:lstStyle/>
        <a:p>
          <a:endParaRPr lang="en-US"/>
        </a:p>
      </dgm:t>
    </dgm:pt>
    <dgm:pt modelId="{6B156D10-DAA8-4B1B-989A-EA8CDDAAA476}" type="sibTrans" cxnId="{6ABBEC17-6350-444F-8DFE-7355DD6D5C5A}">
      <dgm:prSet/>
      <dgm:spPr/>
      <dgm:t>
        <a:bodyPr/>
        <a:lstStyle/>
        <a:p>
          <a:endParaRPr lang="en-US"/>
        </a:p>
      </dgm:t>
    </dgm:pt>
    <dgm:pt modelId="{C198FB21-722A-4E0C-AFDB-FCE81AE4AF4F}">
      <dgm:prSet/>
      <dgm:spPr/>
      <dgm:t>
        <a:bodyPr/>
        <a:lstStyle/>
        <a:p>
          <a:pPr rtl="0"/>
          <a:r>
            <a:rPr lang="en-US" smtClean="0"/>
            <a:t>Preferential seating</a:t>
          </a:r>
          <a:endParaRPr lang="en-US"/>
        </a:p>
      </dgm:t>
    </dgm:pt>
    <dgm:pt modelId="{CF1A913D-060A-45F9-B9FE-A5D907012362}" type="parTrans" cxnId="{A87FF8B7-8EEF-4C79-8CBC-A7DE462C53C8}">
      <dgm:prSet/>
      <dgm:spPr/>
      <dgm:t>
        <a:bodyPr/>
        <a:lstStyle/>
        <a:p>
          <a:endParaRPr lang="en-US"/>
        </a:p>
      </dgm:t>
    </dgm:pt>
    <dgm:pt modelId="{9D7C9583-09F5-48B5-A51B-B684D58DBEFE}" type="sibTrans" cxnId="{A87FF8B7-8EEF-4C79-8CBC-A7DE462C53C8}">
      <dgm:prSet/>
      <dgm:spPr/>
      <dgm:t>
        <a:bodyPr/>
        <a:lstStyle/>
        <a:p>
          <a:endParaRPr lang="en-US"/>
        </a:p>
      </dgm:t>
    </dgm:pt>
    <dgm:pt modelId="{989E7F5C-6402-4340-ADB4-4F4550CD833C}">
      <dgm:prSet/>
      <dgm:spPr/>
      <dgm:t>
        <a:bodyPr/>
        <a:lstStyle/>
        <a:p>
          <a:pPr rtl="0"/>
          <a:r>
            <a:rPr lang="en-US" smtClean="0"/>
            <a:t>Physical accommodations in classroom or laboratory</a:t>
          </a:r>
          <a:endParaRPr lang="en-US"/>
        </a:p>
      </dgm:t>
    </dgm:pt>
    <dgm:pt modelId="{78F08B70-0F94-4B14-BF7A-FA5780AC1312}" type="parTrans" cxnId="{7CCEFA3A-D8F3-43BF-9548-FE1323F6E041}">
      <dgm:prSet/>
      <dgm:spPr/>
      <dgm:t>
        <a:bodyPr/>
        <a:lstStyle/>
        <a:p>
          <a:endParaRPr lang="en-US"/>
        </a:p>
      </dgm:t>
    </dgm:pt>
    <dgm:pt modelId="{8552BF8D-C395-4E29-B48F-9B7CFF45A4FD}" type="sibTrans" cxnId="{7CCEFA3A-D8F3-43BF-9548-FE1323F6E041}">
      <dgm:prSet/>
      <dgm:spPr/>
      <dgm:t>
        <a:bodyPr/>
        <a:lstStyle/>
        <a:p>
          <a:endParaRPr lang="en-US"/>
        </a:p>
      </dgm:t>
    </dgm:pt>
    <dgm:pt modelId="{EED9452A-B5C2-4D27-B706-B718CF4CBE32}">
      <dgm:prSet/>
      <dgm:spPr/>
      <dgm:t>
        <a:bodyPr/>
        <a:lstStyle/>
        <a:p>
          <a:pPr rtl="0"/>
          <a:r>
            <a:rPr lang="en-US" smtClean="0"/>
            <a:t>Assistive technologies, such as voice recognition or screen reading.</a:t>
          </a:r>
          <a:endParaRPr lang="en-US"/>
        </a:p>
      </dgm:t>
    </dgm:pt>
    <dgm:pt modelId="{70E0CFBE-23E6-4759-A9C6-6829515DDA6B}" type="parTrans" cxnId="{03D3076C-147E-41DA-82C7-D86D347A6789}">
      <dgm:prSet/>
      <dgm:spPr/>
      <dgm:t>
        <a:bodyPr/>
        <a:lstStyle/>
        <a:p>
          <a:endParaRPr lang="en-US"/>
        </a:p>
      </dgm:t>
    </dgm:pt>
    <dgm:pt modelId="{E5A6AE6E-0130-4115-9B9C-56B62C59AFEB}" type="sibTrans" cxnId="{03D3076C-147E-41DA-82C7-D86D347A6789}">
      <dgm:prSet/>
      <dgm:spPr/>
      <dgm:t>
        <a:bodyPr/>
        <a:lstStyle/>
        <a:p>
          <a:endParaRPr lang="en-US"/>
        </a:p>
      </dgm:t>
    </dgm:pt>
    <dgm:pt modelId="{9E9A6CCA-0740-4FF5-A540-F4E498D7A551}">
      <dgm:prSet/>
      <dgm:spPr/>
      <dgm:t>
        <a:bodyPr/>
        <a:lstStyle/>
        <a:p>
          <a:pPr rtl="0"/>
          <a:r>
            <a:rPr lang="en-US" smtClean="0"/>
            <a:t>The higher education institution is not required to:</a:t>
          </a:r>
          <a:endParaRPr lang="en-US"/>
        </a:p>
      </dgm:t>
    </dgm:pt>
    <dgm:pt modelId="{B9B55A71-D61E-4FF5-AE6A-724A81019C63}" type="parTrans" cxnId="{68134386-F158-4636-BD5A-9567562B7D33}">
      <dgm:prSet/>
      <dgm:spPr/>
      <dgm:t>
        <a:bodyPr/>
        <a:lstStyle/>
        <a:p>
          <a:endParaRPr lang="en-US"/>
        </a:p>
      </dgm:t>
    </dgm:pt>
    <dgm:pt modelId="{AC3EBBA7-D949-4FFA-8ADF-467BEDB712A3}" type="sibTrans" cxnId="{68134386-F158-4636-BD5A-9567562B7D33}">
      <dgm:prSet/>
      <dgm:spPr/>
      <dgm:t>
        <a:bodyPr/>
        <a:lstStyle/>
        <a:p>
          <a:endParaRPr lang="en-US"/>
        </a:p>
      </dgm:t>
    </dgm:pt>
    <dgm:pt modelId="{3D237CB8-9492-4283-A5F3-7C90D75FD32C}">
      <dgm:prSet/>
      <dgm:spPr/>
      <dgm:t>
        <a:bodyPr/>
        <a:lstStyle/>
        <a:p>
          <a:pPr rtl="0"/>
          <a:r>
            <a:rPr lang="en-US" smtClean="0"/>
            <a:t>Modify or lower the difficulty of the academic content</a:t>
          </a:r>
          <a:endParaRPr lang="en-US"/>
        </a:p>
      </dgm:t>
    </dgm:pt>
    <dgm:pt modelId="{78C7F37E-4630-40A0-A448-ED1AB4891435}" type="parTrans" cxnId="{545D28C6-20BB-4E31-9926-AF6E2910C96E}">
      <dgm:prSet/>
      <dgm:spPr/>
      <dgm:t>
        <a:bodyPr/>
        <a:lstStyle/>
        <a:p>
          <a:endParaRPr lang="en-US"/>
        </a:p>
      </dgm:t>
    </dgm:pt>
    <dgm:pt modelId="{0BE2F516-5BB9-47F6-84EC-9918E7FA3420}" type="sibTrans" cxnId="{545D28C6-20BB-4E31-9926-AF6E2910C96E}">
      <dgm:prSet/>
      <dgm:spPr/>
      <dgm:t>
        <a:bodyPr/>
        <a:lstStyle/>
        <a:p>
          <a:endParaRPr lang="en-US"/>
        </a:p>
      </dgm:t>
    </dgm:pt>
    <dgm:pt modelId="{E81F7E23-B4A9-4078-9B61-05E3582FF967}">
      <dgm:prSet/>
      <dgm:spPr/>
      <dgm:t>
        <a:bodyPr/>
        <a:lstStyle/>
        <a:p>
          <a:pPr rtl="0"/>
          <a:r>
            <a:rPr lang="en-US" dirty="0" smtClean="0"/>
            <a:t>Provide devices or services of a personal nature, such as tutoring or personal attendants</a:t>
          </a:r>
          <a:endParaRPr lang="en-US" dirty="0"/>
        </a:p>
      </dgm:t>
    </dgm:pt>
    <dgm:pt modelId="{14219F68-B874-4D2F-A080-0E5F52B65BF2}" type="parTrans" cxnId="{FDBF421D-FC17-4752-9C61-DECC72AC86F7}">
      <dgm:prSet/>
      <dgm:spPr/>
      <dgm:t>
        <a:bodyPr/>
        <a:lstStyle/>
        <a:p>
          <a:endParaRPr lang="en-US"/>
        </a:p>
      </dgm:t>
    </dgm:pt>
    <dgm:pt modelId="{A9591DDB-8AB0-4CDA-AD14-AEE0CEE12739}" type="sibTrans" cxnId="{FDBF421D-FC17-4752-9C61-DECC72AC86F7}">
      <dgm:prSet/>
      <dgm:spPr/>
      <dgm:t>
        <a:bodyPr/>
        <a:lstStyle/>
        <a:p>
          <a:endParaRPr lang="en-US"/>
        </a:p>
      </dgm:t>
    </dgm:pt>
    <dgm:pt modelId="{F108812F-419A-4701-AB7A-2CFC9E7B2500}">
      <dgm:prSet/>
      <dgm:spPr/>
      <dgm:t>
        <a:bodyPr/>
        <a:lstStyle/>
        <a:p>
          <a:pPr rtl="0"/>
          <a:r>
            <a:rPr lang="en-US" dirty="0" smtClean="0"/>
            <a:t>Make accommodations that result in undue financial or administrative burden</a:t>
          </a:r>
          <a:endParaRPr lang="en-US" dirty="0"/>
        </a:p>
      </dgm:t>
    </dgm:pt>
    <dgm:pt modelId="{43D621AD-4357-49F8-A2C4-6AEF5C5CE698}" type="parTrans" cxnId="{4E37F11F-A2BA-4C3F-880C-0CB088F95A83}">
      <dgm:prSet/>
      <dgm:spPr/>
      <dgm:t>
        <a:bodyPr/>
        <a:lstStyle/>
        <a:p>
          <a:endParaRPr lang="en-US"/>
        </a:p>
      </dgm:t>
    </dgm:pt>
    <dgm:pt modelId="{27D0C3B6-FBBA-45E5-A88A-3CC5F114E31E}" type="sibTrans" cxnId="{4E37F11F-A2BA-4C3F-880C-0CB088F95A83}">
      <dgm:prSet/>
      <dgm:spPr/>
      <dgm:t>
        <a:bodyPr/>
        <a:lstStyle/>
        <a:p>
          <a:endParaRPr lang="en-US"/>
        </a:p>
      </dgm:t>
    </dgm:pt>
    <dgm:pt modelId="{7F86B840-3AEC-42E6-A597-FF81F09EC6FA}" type="pres">
      <dgm:prSet presAssocID="{6944D9F7-72CA-43C2-90A2-319D0A90AC25}" presName="linear" presStyleCnt="0">
        <dgm:presLayoutVars>
          <dgm:animLvl val="lvl"/>
          <dgm:resizeHandles val="exact"/>
        </dgm:presLayoutVars>
      </dgm:prSet>
      <dgm:spPr/>
    </dgm:pt>
    <dgm:pt modelId="{47199250-71C5-4D57-8475-19F17ED9B3E3}" type="pres">
      <dgm:prSet presAssocID="{E0593623-3CA9-4C0C-9AAE-7F5759B5940E}" presName="parentText" presStyleLbl="node1" presStyleIdx="0" presStyleCnt="2">
        <dgm:presLayoutVars>
          <dgm:chMax val="0"/>
          <dgm:bulletEnabled val="1"/>
        </dgm:presLayoutVars>
      </dgm:prSet>
      <dgm:spPr/>
    </dgm:pt>
    <dgm:pt modelId="{56BA8C57-89DA-4040-A98C-F67E92725C91}" type="pres">
      <dgm:prSet presAssocID="{E0593623-3CA9-4C0C-9AAE-7F5759B5940E}" presName="childText" presStyleLbl="revTx" presStyleIdx="0" presStyleCnt="2">
        <dgm:presLayoutVars>
          <dgm:bulletEnabled val="1"/>
        </dgm:presLayoutVars>
      </dgm:prSet>
      <dgm:spPr/>
    </dgm:pt>
    <dgm:pt modelId="{F493C2C2-5A9F-44B6-87EC-41403A36E48D}" type="pres">
      <dgm:prSet presAssocID="{9E9A6CCA-0740-4FF5-A540-F4E498D7A551}" presName="parentText" presStyleLbl="node1" presStyleIdx="1" presStyleCnt="2">
        <dgm:presLayoutVars>
          <dgm:chMax val="0"/>
          <dgm:bulletEnabled val="1"/>
        </dgm:presLayoutVars>
      </dgm:prSet>
      <dgm:spPr/>
    </dgm:pt>
    <dgm:pt modelId="{8EA2AEDB-53E5-4F21-9A07-5A421151FF61}" type="pres">
      <dgm:prSet presAssocID="{9E9A6CCA-0740-4FF5-A540-F4E498D7A551}" presName="childText" presStyleLbl="revTx" presStyleIdx="1" presStyleCnt="2">
        <dgm:presLayoutVars>
          <dgm:bulletEnabled val="1"/>
        </dgm:presLayoutVars>
      </dgm:prSet>
      <dgm:spPr/>
    </dgm:pt>
  </dgm:ptLst>
  <dgm:cxnLst>
    <dgm:cxn modelId="{56672487-114A-4BFA-93D0-2824CB75AB6F}" type="presOf" srcId="{EED9452A-B5C2-4D27-B706-B718CF4CBE32}" destId="{56BA8C57-89DA-4040-A98C-F67E92725C91}" srcOrd="0" destOrd="5" presId="urn:microsoft.com/office/officeart/2005/8/layout/vList2"/>
    <dgm:cxn modelId="{2BA02AB2-44C1-442D-97CB-800DA1022FE0}" type="presOf" srcId="{C198FB21-722A-4E0C-AFDB-FCE81AE4AF4F}" destId="{56BA8C57-89DA-4040-A98C-F67E92725C91}" srcOrd="0" destOrd="3" presId="urn:microsoft.com/office/officeart/2005/8/layout/vList2"/>
    <dgm:cxn modelId="{4E37F11F-A2BA-4C3F-880C-0CB088F95A83}" srcId="{9E9A6CCA-0740-4FF5-A540-F4E498D7A551}" destId="{F108812F-419A-4701-AB7A-2CFC9E7B2500}" srcOrd="2" destOrd="0" parTransId="{43D621AD-4357-49F8-A2C4-6AEF5C5CE698}" sibTransId="{27D0C3B6-FBBA-45E5-A88A-3CC5F114E31E}"/>
    <dgm:cxn modelId="{BCC89238-BE41-4971-9F31-FE2F1DF51A82}" type="presOf" srcId="{E81F7E23-B4A9-4078-9B61-05E3582FF967}" destId="{8EA2AEDB-53E5-4F21-9A07-5A421151FF61}" srcOrd="0" destOrd="1" presId="urn:microsoft.com/office/officeart/2005/8/layout/vList2"/>
    <dgm:cxn modelId="{6A23AB99-F973-4792-9BC7-9851556F545F}" type="presOf" srcId="{989E7F5C-6402-4340-ADB4-4F4550CD833C}" destId="{56BA8C57-89DA-4040-A98C-F67E92725C91}" srcOrd="0" destOrd="4" presId="urn:microsoft.com/office/officeart/2005/8/layout/vList2"/>
    <dgm:cxn modelId="{BAE71969-2049-48C9-BCA5-4D63781B6400}" srcId="{6944D9F7-72CA-43C2-90A2-319D0A90AC25}" destId="{E0593623-3CA9-4C0C-9AAE-7F5759B5940E}" srcOrd="0" destOrd="0" parTransId="{D5B9B361-2869-45A8-B980-B8115039838E}" sibTransId="{9578F479-2892-4CDC-8297-1C003BE57B3A}"/>
    <dgm:cxn modelId="{6ABBEC17-6350-444F-8DFE-7355DD6D5C5A}" srcId="{E0593623-3CA9-4C0C-9AAE-7F5759B5940E}" destId="{08644956-6237-4D5B-87AA-184E992E4F61}" srcOrd="2" destOrd="0" parTransId="{45A942D0-18F7-4092-B9C2-F7D3FC437A0A}" sibTransId="{6B156D10-DAA8-4B1B-989A-EA8CDDAAA476}"/>
    <dgm:cxn modelId="{03D3076C-147E-41DA-82C7-D86D347A6789}" srcId="{E0593623-3CA9-4C0C-9AAE-7F5759B5940E}" destId="{EED9452A-B5C2-4D27-B706-B718CF4CBE32}" srcOrd="5" destOrd="0" parTransId="{70E0CFBE-23E6-4759-A9C6-6829515DDA6B}" sibTransId="{E5A6AE6E-0130-4115-9B9C-56B62C59AFEB}"/>
    <dgm:cxn modelId="{A87FF8B7-8EEF-4C79-8CBC-A7DE462C53C8}" srcId="{E0593623-3CA9-4C0C-9AAE-7F5759B5940E}" destId="{C198FB21-722A-4E0C-AFDB-FCE81AE4AF4F}" srcOrd="3" destOrd="0" parTransId="{CF1A913D-060A-45F9-B9FE-A5D907012362}" sibTransId="{9D7C9583-09F5-48B5-A51B-B684D58DBEFE}"/>
    <dgm:cxn modelId="{FDBF421D-FC17-4752-9C61-DECC72AC86F7}" srcId="{9E9A6CCA-0740-4FF5-A540-F4E498D7A551}" destId="{E81F7E23-B4A9-4078-9B61-05E3582FF967}" srcOrd="1" destOrd="0" parTransId="{14219F68-B874-4D2F-A080-0E5F52B65BF2}" sibTransId="{A9591DDB-8AB0-4CDA-AD14-AEE0CEE12739}"/>
    <dgm:cxn modelId="{3C65CA40-B6BD-4CC1-80C8-98755B69B774}" type="presOf" srcId="{9E9A6CCA-0740-4FF5-A540-F4E498D7A551}" destId="{F493C2C2-5A9F-44B6-87EC-41403A36E48D}" srcOrd="0" destOrd="0" presId="urn:microsoft.com/office/officeart/2005/8/layout/vList2"/>
    <dgm:cxn modelId="{882B1094-17C8-4F2B-AB38-EA229D37FC7D}" srcId="{E0593623-3CA9-4C0C-9AAE-7F5759B5940E}" destId="{9235385B-6568-43CA-83FF-9BC5897642DE}" srcOrd="0" destOrd="0" parTransId="{EBB15891-372C-44B5-A951-2CC3C945CEB0}" sibTransId="{3195AB5F-A4E6-46B0-B6A7-B8D85BB5B7AB}"/>
    <dgm:cxn modelId="{68134386-F158-4636-BD5A-9567562B7D33}" srcId="{6944D9F7-72CA-43C2-90A2-319D0A90AC25}" destId="{9E9A6CCA-0740-4FF5-A540-F4E498D7A551}" srcOrd="1" destOrd="0" parTransId="{B9B55A71-D61E-4FF5-AE6A-724A81019C63}" sibTransId="{AC3EBBA7-D949-4FFA-8ADF-467BEDB712A3}"/>
    <dgm:cxn modelId="{97D60957-C4E6-4612-A996-B3D557942A8D}" type="presOf" srcId="{F108812F-419A-4701-AB7A-2CFC9E7B2500}" destId="{8EA2AEDB-53E5-4F21-9A07-5A421151FF61}" srcOrd="0" destOrd="2" presId="urn:microsoft.com/office/officeart/2005/8/layout/vList2"/>
    <dgm:cxn modelId="{DA779652-C8AC-427B-B281-F975990B4F79}" type="presOf" srcId="{08644956-6237-4D5B-87AA-184E992E4F61}" destId="{56BA8C57-89DA-4040-A98C-F67E92725C91}" srcOrd="0" destOrd="2" presId="urn:microsoft.com/office/officeart/2005/8/layout/vList2"/>
    <dgm:cxn modelId="{F4C11EBD-C363-4F0D-8FAB-9CE5AEFF05F9}" type="presOf" srcId="{C470F67D-DF4C-4D42-A267-A7840C61F626}" destId="{56BA8C57-89DA-4040-A98C-F67E92725C91}" srcOrd="0" destOrd="1" presId="urn:microsoft.com/office/officeart/2005/8/layout/vList2"/>
    <dgm:cxn modelId="{4C2D20DB-1E48-419D-92AC-D61F338F4FC3}" type="presOf" srcId="{3D237CB8-9492-4283-A5F3-7C90D75FD32C}" destId="{8EA2AEDB-53E5-4F21-9A07-5A421151FF61}" srcOrd="0" destOrd="0" presId="urn:microsoft.com/office/officeart/2005/8/layout/vList2"/>
    <dgm:cxn modelId="{17717E65-0D53-4686-959A-6B75618A0B9E}" srcId="{E0593623-3CA9-4C0C-9AAE-7F5759B5940E}" destId="{C470F67D-DF4C-4D42-A267-A7840C61F626}" srcOrd="1" destOrd="0" parTransId="{B3340959-2CAC-4B7E-B9A0-137EEA0D12B3}" sibTransId="{7FD69572-E6D3-4BC4-A286-74DC72684985}"/>
    <dgm:cxn modelId="{E9F88660-EED6-4C48-B1BD-1E07D36986BD}" type="presOf" srcId="{9235385B-6568-43CA-83FF-9BC5897642DE}" destId="{56BA8C57-89DA-4040-A98C-F67E92725C91}" srcOrd="0" destOrd="0" presId="urn:microsoft.com/office/officeart/2005/8/layout/vList2"/>
    <dgm:cxn modelId="{545D28C6-20BB-4E31-9926-AF6E2910C96E}" srcId="{9E9A6CCA-0740-4FF5-A540-F4E498D7A551}" destId="{3D237CB8-9492-4283-A5F3-7C90D75FD32C}" srcOrd="0" destOrd="0" parTransId="{78C7F37E-4630-40A0-A448-ED1AB4891435}" sibTransId="{0BE2F516-5BB9-47F6-84EC-9918E7FA3420}"/>
    <dgm:cxn modelId="{EB5E2DA6-AB32-4E54-8BFF-295CA687C330}" type="presOf" srcId="{E0593623-3CA9-4C0C-9AAE-7F5759B5940E}" destId="{47199250-71C5-4D57-8475-19F17ED9B3E3}" srcOrd="0" destOrd="0" presId="urn:microsoft.com/office/officeart/2005/8/layout/vList2"/>
    <dgm:cxn modelId="{7CCEFA3A-D8F3-43BF-9548-FE1323F6E041}" srcId="{E0593623-3CA9-4C0C-9AAE-7F5759B5940E}" destId="{989E7F5C-6402-4340-ADB4-4F4550CD833C}" srcOrd="4" destOrd="0" parTransId="{78F08B70-0F94-4B14-BF7A-FA5780AC1312}" sibTransId="{8552BF8D-C395-4E29-B48F-9B7CFF45A4FD}"/>
    <dgm:cxn modelId="{07CB8971-512A-42F5-AA5B-CDA0ABF31B8B}" type="presOf" srcId="{6944D9F7-72CA-43C2-90A2-319D0A90AC25}" destId="{7F86B840-3AEC-42E6-A597-FF81F09EC6FA}" srcOrd="0" destOrd="0" presId="urn:microsoft.com/office/officeart/2005/8/layout/vList2"/>
    <dgm:cxn modelId="{FC29885D-8F70-485B-B5B0-EF5504116C6B}" type="presParOf" srcId="{7F86B840-3AEC-42E6-A597-FF81F09EC6FA}" destId="{47199250-71C5-4D57-8475-19F17ED9B3E3}" srcOrd="0" destOrd="0" presId="urn:microsoft.com/office/officeart/2005/8/layout/vList2"/>
    <dgm:cxn modelId="{38B34E6D-2DB8-406A-90C6-D548A8E19279}" type="presParOf" srcId="{7F86B840-3AEC-42E6-A597-FF81F09EC6FA}" destId="{56BA8C57-89DA-4040-A98C-F67E92725C91}" srcOrd="1" destOrd="0" presId="urn:microsoft.com/office/officeart/2005/8/layout/vList2"/>
    <dgm:cxn modelId="{1BFB724C-4AED-4FDE-9BD1-CD9146D5F6E0}" type="presParOf" srcId="{7F86B840-3AEC-42E6-A597-FF81F09EC6FA}" destId="{F493C2C2-5A9F-44B6-87EC-41403A36E48D}" srcOrd="2" destOrd="0" presId="urn:microsoft.com/office/officeart/2005/8/layout/vList2"/>
    <dgm:cxn modelId="{AFEE2A51-6B2F-49B1-8153-30F8BADB657A}" type="presParOf" srcId="{7F86B840-3AEC-42E6-A597-FF81F09EC6FA}" destId="{8EA2AEDB-53E5-4F21-9A07-5A421151FF61}"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8920D3E-2E06-4B0E-913F-B228416A413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001E556D-527E-4E50-9F29-6E97F9727C68}">
      <dgm:prSet/>
      <dgm:spPr/>
      <dgm:t>
        <a:bodyPr/>
        <a:lstStyle/>
        <a:p>
          <a:pPr rtl="0"/>
          <a:r>
            <a:rPr lang="en-US" smtClean="0"/>
            <a:t>Disability Coordinator</a:t>
          </a:r>
          <a:endParaRPr lang="en-US"/>
        </a:p>
      </dgm:t>
    </dgm:pt>
    <dgm:pt modelId="{17FBBD9F-CB15-4128-B4FC-80644227BA0C}" type="parTrans" cxnId="{C66FD81A-EFD2-4DA1-A224-1DEF7E69CF0A}">
      <dgm:prSet/>
      <dgm:spPr/>
      <dgm:t>
        <a:bodyPr/>
        <a:lstStyle/>
        <a:p>
          <a:endParaRPr lang="en-US"/>
        </a:p>
      </dgm:t>
    </dgm:pt>
    <dgm:pt modelId="{C57A71BC-E598-4C63-A5C6-0EF3D04A38D5}" type="sibTrans" cxnId="{C66FD81A-EFD2-4DA1-A224-1DEF7E69CF0A}">
      <dgm:prSet/>
      <dgm:spPr/>
      <dgm:t>
        <a:bodyPr/>
        <a:lstStyle/>
        <a:p>
          <a:endParaRPr lang="en-US"/>
        </a:p>
      </dgm:t>
    </dgm:pt>
    <dgm:pt modelId="{C584F5D9-5CDF-4339-896F-A36B337E3E2C}">
      <dgm:prSet/>
      <dgm:spPr/>
      <dgm:t>
        <a:bodyPr/>
        <a:lstStyle/>
        <a:p>
          <a:pPr rtl="0"/>
          <a:r>
            <a:rPr lang="en-US" smtClean="0"/>
            <a:t>Most higher education institutions have a specific person who is responsible with making sure the school complies with federal disability laws.  </a:t>
          </a:r>
          <a:endParaRPr lang="en-US"/>
        </a:p>
      </dgm:t>
    </dgm:pt>
    <dgm:pt modelId="{36AF393C-C744-410A-B84D-2FADF3344E9C}" type="parTrans" cxnId="{9B5CCC59-6049-4097-9AA1-9C8F73441400}">
      <dgm:prSet/>
      <dgm:spPr/>
      <dgm:t>
        <a:bodyPr/>
        <a:lstStyle/>
        <a:p>
          <a:endParaRPr lang="en-US"/>
        </a:p>
      </dgm:t>
    </dgm:pt>
    <dgm:pt modelId="{E2132DF2-842D-4F95-8ABC-0815F262E770}" type="sibTrans" cxnId="{9B5CCC59-6049-4097-9AA1-9C8F73441400}">
      <dgm:prSet/>
      <dgm:spPr/>
      <dgm:t>
        <a:bodyPr/>
        <a:lstStyle/>
        <a:p>
          <a:endParaRPr lang="en-US"/>
        </a:p>
      </dgm:t>
    </dgm:pt>
    <dgm:pt modelId="{E6F4C0C6-BF40-41FA-8911-DD3A49922A73}">
      <dgm:prSet/>
      <dgm:spPr/>
      <dgm:t>
        <a:bodyPr/>
        <a:lstStyle/>
        <a:p>
          <a:pPr rtl="0"/>
          <a:r>
            <a:rPr lang="en-US" smtClean="0"/>
            <a:t>If you are not satisfied with the accommodations you have been provided, if your request has been denied, or you believe you have been discriminated against because of disability, approaching this person is a good first step.</a:t>
          </a:r>
          <a:endParaRPr lang="en-US"/>
        </a:p>
      </dgm:t>
    </dgm:pt>
    <dgm:pt modelId="{F1638746-B1E0-4BE5-8131-EF39304A30FB}" type="parTrans" cxnId="{FBA01A4A-E7F0-44EA-BA59-4557FE290277}">
      <dgm:prSet/>
      <dgm:spPr/>
      <dgm:t>
        <a:bodyPr/>
        <a:lstStyle/>
        <a:p>
          <a:endParaRPr lang="en-US"/>
        </a:p>
      </dgm:t>
    </dgm:pt>
    <dgm:pt modelId="{26594261-3891-41C4-962D-AE18414D0CC6}" type="sibTrans" cxnId="{FBA01A4A-E7F0-44EA-BA59-4557FE290277}">
      <dgm:prSet/>
      <dgm:spPr/>
      <dgm:t>
        <a:bodyPr/>
        <a:lstStyle/>
        <a:p>
          <a:endParaRPr lang="en-US"/>
        </a:p>
      </dgm:t>
    </dgm:pt>
    <dgm:pt modelId="{90A574DF-54C2-47BF-9FC7-6476008376A5}">
      <dgm:prSet/>
      <dgm:spPr/>
      <dgm:t>
        <a:bodyPr/>
        <a:lstStyle/>
        <a:p>
          <a:pPr rtl="0"/>
          <a:r>
            <a:rPr lang="en-US" smtClean="0"/>
            <a:t>Grievances</a:t>
          </a:r>
          <a:endParaRPr lang="en-US"/>
        </a:p>
      </dgm:t>
    </dgm:pt>
    <dgm:pt modelId="{87321D4F-3EA3-4FC7-A1CA-77B014C6D9A6}" type="parTrans" cxnId="{5FE0DB29-FDF2-4E09-9C59-1C52845A053B}">
      <dgm:prSet/>
      <dgm:spPr/>
      <dgm:t>
        <a:bodyPr/>
        <a:lstStyle/>
        <a:p>
          <a:endParaRPr lang="en-US"/>
        </a:p>
      </dgm:t>
    </dgm:pt>
    <dgm:pt modelId="{60A38BAC-2E19-4E75-A1F4-B669152512DF}" type="sibTrans" cxnId="{5FE0DB29-FDF2-4E09-9C59-1C52845A053B}">
      <dgm:prSet/>
      <dgm:spPr/>
      <dgm:t>
        <a:bodyPr/>
        <a:lstStyle/>
        <a:p>
          <a:endParaRPr lang="en-US"/>
        </a:p>
      </dgm:t>
    </dgm:pt>
    <dgm:pt modelId="{537752F3-3368-4AEC-9BC6-B222CAE6059A}">
      <dgm:prSet/>
      <dgm:spPr/>
      <dgm:t>
        <a:bodyPr/>
        <a:lstStyle/>
        <a:p>
          <a:pPr rtl="0"/>
          <a:r>
            <a:rPr lang="en-US" dirty="0" smtClean="0"/>
            <a:t>Your school should have a policy or procedure through which you can raise concerns, usually called a grievance procedure.</a:t>
          </a:r>
          <a:endParaRPr lang="en-US" dirty="0"/>
        </a:p>
      </dgm:t>
    </dgm:pt>
    <dgm:pt modelId="{5FC124F0-FDBB-4CF8-AF8D-C655D4A3C670}" type="parTrans" cxnId="{E1B30096-E45F-4F6A-BA7E-FCA447C832D9}">
      <dgm:prSet/>
      <dgm:spPr/>
      <dgm:t>
        <a:bodyPr/>
        <a:lstStyle/>
        <a:p>
          <a:endParaRPr lang="en-US"/>
        </a:p>
      </dgm:t>
    </dgm:pt>
    <dgm:pt modelId="{AF143A17-859A-4CAA-A216-7AE320763F29}" type="sibTrans" cxnId="{E1B30096-E45F-4F6A-BA7E-FCA447C832D9}">
      <dgm:prSet/>
      <dgm:spPr/>
      <dgm:t>
        <a:bodyPr/>
        <a:lstStyle/>
        <a:p>
          <a:endParaRPr lang="en-US"/>
        </a:p>
      </dgm:t>
    </dgm:pt>
    <dgm:pt modelId="{684263A8-4F08-458B-A472-008728B9CB07}">
      <dgm:prSet/>
      <dgm:spPr/>
      <dgm:t>
        <a:bodyPr/>
        <a:lstStyle/>
        <a:p>
          <a:pPr rtl="0"/>
          <a:r>
            <a:rPr lang="en-US" smtClean="0"/>
            <a:t>You should follow your university’s procedure to raise your concerns.</a:t>
          </a:r>
          <a:endParaRPr lang="en-US"/>
        </a:p>
      </dgm:t>
    </dgm:pt>
    <dgm:pt modelId="{FDF414E0-7F6A-41F9-BD30-9BC68823B90C}" type="parTrans" cxnId="{016F9CBA-87A9-4992-ABD3-C2A564DC4D37}">
      <dgm:prSet/>
      <dgm:spPr/>
      <dgm:t>
        <a:bodyPr/>
        <a:lstStyle/>
        <a:p>
          <a:endParaRPr lang="en-US"/>
        </a:p>
      </dgm:t>
    </dgm:pt>
    <dgm:pt modelId="{D82441AB-3C83-4A10-A7F3-C617280A342E}" type="sibTrans" cxnId="{016F9CBA-87A9-4992-ABD3-C2A564DC4D37}">
      <dgm:prSet/>
      <dgm:spPr/>
      <dgm:t>
        <a:bodyPr/>
        <a:lstStyle/>
        <a:p>
          <a:endParaRPr lang="en-US"/>
        </a:p>
      </dgm:t>
    </dgm:pt>
    <dgm:pt modelId="{F21FDEB9-085A-4259-87D4-791E231A276E}" type="pres">
      <dgm:prSet presAssocID="{08920D3E-2E06-4B0E-913F-B228416A4137}" presName="linear" presStyleCnt="0">
        <dgm:presLayoutVars>
          <dgm:animLvl val="lvl"/>
          <dgm:resizeHandles val="exact"/>
        </dgm:presLayoutVars>
      </dgm:prSet>
      <dgm:spPr/>
    </dgm:pt>
    <dgm:pt modelId="{683CA0FF-7636-4F34-9079-4CD21EC4C64D}" type="pres">
      <dgm:prSet presAssocID="{001E556D-527E-4E50-9F29-6E97F9727C68}" presName="parentText" presStyleLbl="node1" presStyleIdx="0" presStyleCnt="2">
        <dgm:presLayoutVars>
          <dgm:chMax val="0"/>
          <dgm:bulletEnabled val="1"/>
        </dgm:presLayoutVars>
      </dgm:prSet>
      <dgm:spPr/>
    </dgm:pt>
    <dgm:pt modelId="{A8238EDF-DC85-4742-9710-DEC7D7EAE897}" type="pres">
      <dgm:prSet presAssocID="{001E556D-527E-4E50-9F29-6E97F9727C68}" presName="childText" presStyleLbl="revTx" presStyleIdx="0" presStyleCnt="2">
        <dgm:presLayoutVars>
          <dgm:bulletEnabled val="1"/>
        </dgm:presLayoutVars>
      </dgm:prSet>
      <dgm:spPr/>
    </dgm:pt>
    <dgm:pt modelId="{D3B393DF-89CE-497D-8329-852723219A0A}" type="pres">
      <dgm:prSet presAssocID="{90A574DF-54C2-47BF-9FC7-6476008376A5}" presName="parentText" presStyleLbl="node1" presStyleIdx="1" presStyleCnt="2">
        <dgm:presLayoutVars>
          <dgm:chMax val="0"/>
          <dgm:bulletEnabled val="1"/>
        </dgm:presLayoutVars>
      </dgm:prSet>
      <dgm:spPr/>
    </dgm:pt>
    <dgm:pt modelId="{70225ED2-98E9-416F-A30F-596D62BBD7AD}" type="pres">
      <dgm:prSet presAssocID="{90A574DF-54C2-47BF-9FC7-6476008376A5}" presName="childText" presStyleLbl="revTx" presStyleIdx="1" presStyleCnt="2">
        <dgm:presLayoutVars>
          <dgm:bulletEnabled val="1"/>
        </dgm:presLayoutVars>
      </dgm:prSet>
      <dgm:spPr/>
    </dgm:pt>
  </dgm:ptLst>
  <dgm:cxnLst>
    <dgm:cxn modelId="{FBA01A4A-E7F0-44EA-BA59-4557FE290277}" srcId="{001E556D-527E-4E50-9F29-6E97F9727C68}" destId="{E6F4C0C6-BF40-41FA-8911-DD3A49922A73}" srcOrd="1" destOrd="0" parTransId="{F1638746-B1E0-4BE5-8131-EF39304A30FB}" sibTransId="{26594261-3891-41C4-962D-AE18414D0CC6}"/>
    <dgm:cxn modelId="{9B5CCC59-6049-4097-9AA1-9C8F73441400}" srcId="{001E556D-527E-4E50-9F29-6E97F9727C68}" destId="{C584F5D9-5CDF-4339-896F-A36B337E3E2C}" srcOrd="0" destOrd="0" parTransId="{36AF393C-C744-410A-B84D-2FADF3344E9C}" sibTransId="{E2132DF2-842D-4F95-8ABC-0815F262E770}"/>
    <dgm:cxn modelId="{5FE0DB29-FDF2-4E09-9C59-1C52845A053B}" srcId="{08920D3E-2E06-4B0E-913F-B228416A4137}" destId="{90A574DF-54C2-47BF-9FC7-6476008376A5}" srcOrd="1" destOrd="0" parTransId="{87321D4F-3EA3-4FC7-A1CA-77B014C6D9A6}" sibTransId="{60A38BAC-2E19-4E75-A1F4-B669152512DF}"/>
    <dgm:cxn modelId="{D5F01D86-947F-4813-B348-1F839FFF7877}" type="presOf" srcId="{001E556D-527E-4E50-9F29-6E97F9727C68}" destId="{683CA0FF-7636-4F34-9079-4CD21EC4C64D}" srcOrd="0" destOrd="0" presId="urn:microsoft.com/office/officeart/2005/8/layout/vList2"/>
    <dgm:cxn modelId="{A78FEDC9-B899-4AA4-86EB-3C0BE7A5478C}" type="presOf" srcId="{684263A8-4F08-458B-A472-008728B9CB07}" destId="{70225ED2-98E9-416F-A30F-596D62BBD7AD}" srcOrd="0" destOrd="1" presId="urn:microsoft.com/office/officeart/2005/8/layout/vList2"/>
    <dgm:cxn modelId="{E1B30096-E45F-4F6A-BA7E-FCA447C832D9}" srcId="{90A574DF-54C2-47BF-9FC7-6476008376A5}" destId="{537752F3-3368-4AEC-9BC6-B222CAE6059A}" srcOrd="0" destOrd="0" parTransId="{5FC124F0-FDBB-4CF8-AF8D-C655D4A3C670}" sibTransId="{AF143A17-859A-4CAA-A216-7AE320763F29}"/>
    <dgm:cxn modelId="{DEDF366B-7B4B-4BBE-B28A-AFDAA8AA36D3}" type="presOf" srcId="{C584F5D9-5CDF-4339-896F-A36B337E3E2C}" destId="{A8238EDF-DC85-4742-9710-DEC7D7EAE897}" srcOrd="0" destOrd="0" presId="urn:microsoft.com/office/officeart/2005/8/layout/vList2"/>
    <dgm:cxn modelId="{9C83B8E6-E1AD-42E0-BC46-915186F92E00}" type="presOf" srcId="{08920D3E-2E06-4B0E-913F-B228416A4137}" destId="{F21FDEB9-085A-4259-87D4-791E231A276E}" srcOrd="0" destOrd="0" presId="urn:microsoft.com/office/officeart/2005/8/layout/vList2"/>
    <dgm:cxn modelId="{654CB44D-B35C-43F8-9C62-770F91B2FF8A}" type="presOf" srcId="{90A574DF-54C2-47BF-9FC7-6476008376A5}" destId="{D3B393DF-89CE-497D-8329-852723219A0A}" srcOrd="0" destOrd="0" presId="urn:microsoft.com/office/officeart/2005/8/layout/vList2"/>
    <dgm:cxn modelId="{FC31DA27-A3B3-49FD-B4C7-D34C10F71B14}" type="presOf" srcId="{537752F3-3368-4AEC-9BC6-B222CAE6059A}" destId="{70225ED2-98E9-416F-A30F-596D62BBD7AD}" srcOrd="0" destOrd="0" presId="urn:microsoft.com/office/officeart/2005/8/layout/vList2"/>
    <dgm:cxn modelId="{4C639F0F-93CF-4EDF-B6E9-D3DC1213E41F}" type="presOf" srcId="{E6F4C0C6-BF40-41FA-8911-DD3A49922A73}" destId="{A8238EDF-DC85-4742-9710-DEC7D7EAE897}" srcOrd="0" destOrd="1" presId="urn:microsoft.com/office/officeart/2005/8/layout/vList2"/>
    <dgm:cxn modelId="{C66FD81A-EFD2-4DA1-A224-1DEF7E69CF0A}" srcId="{08920D3E-2E06-4B0E-913F-B228416A4137}" destId="{001E556D-527E-4E50-9F29-6E97F9727C68}" srcOrd="0" destOrd="0" parTransId="{17FBBD9F-CB15-4128-B4FC-80644227BA0C}" sibTransId="{C57A71BC-E598-4C63-A5C6-0EF3D04A38D5}"/>
    <dgm:cxn modelId="{016F9CBA-87A9-4992-ABD3-C2A564DC4D37}" srcId="{90A574DF-54C2-47BF-9FC7-6476008376A5}" destId="{684263A8-4F08-458B-A472-008728B9CB07}" srcOrd="1" destOrd="0" parTransId="{FDF414E0-7F6A-41F9-BD30-9BC68823B90C}" sibTransId="{D82441AB-3C83-4A10-A7F3-C617280A342E}"/>
    <dgm:cxn modelId="{172E6627-3A52-4ACE-8B07-B64BED1D5631}" type="presParOf" srcId="{F21FDEB9-085A-4259-87D4-791E231A276E}" destId="{683CA0FF-7636-4F34-9079-4CD21EC4C64D}" srcOrd="0" destOrd="0" presId="urn:microsoft.com/office/officeart/2005/8/layout/vList2"/>
    <dgm:cxn modelId="{8DFD9F24-DC11-4E62-A65D-E143D508262B}" type="presParOf" srcId="{F21FDEB9-085A-4259-87D4-791E231A276E}" destId="{A8238EDF-DC85-4742-9710-DEC7D7EAE897}" srcOrd="1" destOrd="0" presId="urn:microsoft.com/office/officeart/2005/8/layout/vList2"/>
    <dgm:cxn modelId="{31DE5B61-C3E2-4554-805F-71DD250FC0E8}" type="presParOf" srcId="{F21FDEB9-085A-4259-87D4-791E231A276E}" destId="{D3B393DF-89CE-497D-8329-852723219A0A}" srcOrd="2" destOrd="0" presId="urn:microsoft.com/office/officeart/2005/8/layout/vList2"/>
    <dgm:cxn modelId="{9F134E78-85D3-4141-A58A-67DA1A1BBA5E}" type="presParOf" srcId="{F21FDEB9-085A-4259-87D4-791E231A276E}" destId="{70225ED2-98E9-416F-A30F-596D62BBD7AD}"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C294FCF-83B2-43A4-BC1D-AE83F90C1A5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CABFF7C-7476-4C95-9760-5CA5CB1FE200}">
      <dgm:prSet/>
      <dgm:spPr/>
      <dgm:t>
        <a:bodyPr/>
        <a:lstStyle/>
        <a:p>
          <a:pPr rtl="0"/>
          <a:r>
            <a:rPr lang="en-US" smtClean="0"/>
            <a:t>Academic appeals</a:t>
          </a:r>
          <a:endParaRPr lang="en-US"/>
        </a:p>
      </dgm:t>
    </dgm:pt>
    <dgm:pt modelId="{BF079D35-86FC-45B0-A543-37BAB0A5328D}" type="parTrans" cxnId="{C0A48F76-F03F-4708-B68B-F938C2C74F84}">
      <dgm:prSet/>
      <dgm:spPr/>
      <dgm:t>
        <a:bodyPr/>
        <a:lstStyle/>
        <a:p>
          <a:endParaRPr lang="en-US"/>
        </a:p>
      </dgm:t>
    </dgm:pt>
    <dgm:pt modelId="{96D4AA6C-6D9F-4F72-8881-969099E5FADE}" type="sibTrans" cxnId="{C0A48F76-F03F-4708-B68B-F938C2C74F84}">
      <dgm:prSet/>
      <dgm:spPr/>
      <dgm:t>
        <a:bodyPr/>
        <a:lstStyle/>
        <a:p>
          <a:endParaRPr lang="en-US"/>
        </a:p>
      </dgm:t>
    </dgm:pt>
    <dgm:pt modelId="{7C9F1806-F235-4476-849F-48A7FA55F900}">
      <dgm:prSet/>
      <dgm:spPr/>
      <dgm:t>
        <a:bodyPr/>
        <a:lstStyle/>
        <a:p>
          <a:pPr rtl="0"/>
          <a:r>
            <a:rPr lang="en-US" smtClean="0"/>
            <a:t>Your school should also have a process for appealing your academic grades.</a:t>
          </a:r>
          <a:endParaRPr lang="en-US"/>
        </a:p>
      </dgm:t>
    </dgm:pt>
    <dgm:pt modelId="{6AB8CC2F-159F-4FA4-9467-846AA05A5461}" type="parTrans" cxnId="{553D43B0-FC5A-4D8B-A4FC-381134D78C31}">
      <dgm:prSet/>
      <dgm:spPr/>
      <dgm:t>
        <a:bodyPr/>
        <a:lstStyle/>
        <a:p>
          <a:endParaRPr lang="en-US"/>
        </a:p>
      </dgm:t>
    </dgm:pt>
    <dgm:pt modelId="{27E70870-3EED-4664-BA43-7D574516728F}" type="sibTrans" cxnId="{553D43B0-FC5A-4D8B-A4FC-381134D78C31}">
      <dgm:prSet/>
      <dgm:spPr/>
      <dgm:t>
        <a:bodyPr/>
        <a:lstStyle/>
        <a:p>
          <a:endParaRPr lang="en-US"/>
        </a:p>
      </dgm:t>
    </dgm:pt>
    <dgm:pt modelId="{003EE858-9BF8-4F59-A952-5E56B697202D}">
      <dgm:prSet/>
      <dgm:spPr/>
      <dgm:t>
        <a:bodyPr/>
        <a:lstStyle/>
        <a:p>
          <a:pPr rtl="0"/>
          <a:r>
            <a:rPr lang="en-US" smtClean="0"/>
            <a:t>Make sure that you are using the proper appeal route, or both, if applicable.</a:t>
          </a:r>
          <a:endParaRPr lang="en-US"/>
        </a:p>
      </dgm:t>
    </dgm:pt>
    <dgm:pt modelId="{F9F9FA3A-559D-451B-B7BE-A3453A52554C}" type="parTrans" cxnId="{8CED655A-5C2B-471F-B586-083D8B40C1C5}">
      <dgm:prSet/>
      <dgm:spPr/>
      <dgm:t>
        <a:bodyPr/>
        <a:lstStyle/>
        <a:p>
          <a:endParaRPr lang="en-US"/>
        </a:p>
      </dgm:t>
    </dgm:pt>
    <dgm:pt modelId="{41D8FE60-EDA3-49F9-BAA7-D3076CF3FC7D}" type="sibTrans" cxnId="{8CED655A-5C2B-471F-B586-083D8B40C1C5}">
      <dgm:prSet/>
      <dgm:spPr/>
      <dgm:t>
        <a:bodyPr/>
        <a:lstStyle/>
        <a:p>
          <a:endParaRPr lang="en-US"/>
        </a:p>
      </dgm:t>
    </dgm:pt>
    <dgm:pt modelId="{4678316F-52E6-45F5-98A1-14973C32AAFA}">
      <dgm:prSet/>
      <dgm:spPr/>
      <dgm:t>
        <a:bodyPr/>
        <a:lstStyle/>
        <a:p>
          <a:pPr rtl="0"/>
          <a:r>
            <a:rPr lang="en-US" smtClean="0"/>
            <a:t>If the issue you are appealing involves a grade, it is important to also use the academic appeals process.</a:t>
          </a:r>
          <a:endParaRPr lang="en-US"/>
        </a:p>
      </dgm:t>
    </dgm:pt>
    <dgm:pt modelId="{AAC944EE-9DCB-4EF9-8B19-28572D861966}" type="parTrans" cxnId="{0DF25872-9E9B-48B6-BAD1-5FBE817499D0}">
      <dgm:prSet/>
      <dgm:spPr/>
      <dgm:t>
        <a:bodyPr/>
        <a:lstStyle/>
        <a:p>
          <a:endParaRPr lang="en-US"/>
        </a:p>
      </dgm:t>
    </dgm:pt>
    <dgm:pt modelId="{EA012FE3-4DE1-4FAE-840A-FEC528EBE8EC}" type="sibTrans" cxnId="{0DF25872-9E9B-48B6-BAD1-5FBE817499D0}">
      <dgm:prSet/>
      <dgm:spPr/>
      <dgm:t>
        <a:bodyPr/>
        <a:lstStyle/>
        <a:p>
          <a:endParaRPr lang="en-US"/>
        </a:p>
      </dgm:t>
    </dgm:pt>
    <dgm:pt modelId="{A533CCFB-A6F7-4C25-B1D2-D0D9B07B92A4}">
      <dgm:prSet/>
      <dgm:spPr/>
      <dgm:t>
        <a:bodyPr/>
        <a:lstStyle/>
        <a:p>
          <a:pPr rtl="0"/>
          <a:r>
            <a:rPr lang="en-US" smtClean="0"/>
            <a:t>There is usually a short time frame for these appeals.</a:t>
          </a:r>
          <a:endParaRPr lang="en-US"/>
        </a:p>
      </dgm:t>
    </dgm:pt>
    <dgm:pt modelId="{28F6B888-629A-402A-80DC-42EF51A15A9A}" type="parTrans" cxnId="{5A7FE53C-4948-43C9-A43A-A69639F69A0C}">
      <dgm:prSet/>
      <dgm:spPr/>
      <dgm:t>
        <a:bodyPr/>
        <a:lstStyle/>
        <a:p>
          <a:endParaRPr lang="en-US"/>
        </a:p>
      </dgm:t>
    </dgm:pt>
    <dgm:pt modelId="{1D7401C5-6B29-4550-9940-A06BC83ACC31}" type="sibTrans" cxnId="{5A7FE53C-4948-43C9-A43A-A69639F69A0C}">
      <dgm:prSet/>
      <dgm:spPr/>
      <dgm:t>
        <a:bodyPr/>
        <a:lstStyle/>
        <a:p>
          <a:endParaRPr lang="en-US"/>
        </a:p>
      </dgm:t>
    </dgm:pt>
    <dgm:pt modelId="{03BD8ED9-62B5-4395-A690-73A5A7A6D678}">
      <dgm:prSet/>
      <dgm:spPr/>
      <dgm:t>
        <a:bodyPr/>
        <a:lstStyle/>
        <a:p>
          <a:pPr rtl="0"/>
          <a:r>
            <a:rPr lang="en-US" smtClean="0"/>
            <a:t>Office for Civil Rights of the U.S. Department of Education</a:t>
          </a:r>
          <a:endParaRPr lang="en-US"/>
        </a:p>
      </dgm:t>
    </dgm:pt>
    <dgm:pt modelId="{28F270BD-C60B-461F-B6E2-6161A138486E}" type="parTrans" cxnId="{D98BB8A9-A575-4D5C-87DD-5C5A8D46EC41}">
      <dgm:prSet/>
      <dgm:spPr/>
      <dgm:t>
        <a:bodyPr/>
        <a:lstStyle/>
        <a:p>
          <a:endParaRPr lang="en-US"/>
        </a:p>
      </dgm:t>
    </dgm:pt>
    <dgm:pt modelId="{06F6B392-B55A-4888-971A-8EFBB58628A9}" type="sibTrans" cxnId="{D98BB8A9-A575-4D5C-87DD-5C5A8D46EC41}">
      <dgm:prSet/>
      <dgm:spPr/>
      <dgm:t>
        <a:bodyPr/>
        <a:lstStyle/>
        <a:p>
          <a:endParaRPr lang="en-US"/>
        </a:p>
      </dgm:t>
    </dgm:pt>
    <dgm:pt modelId="{AAD9B2F9-BB29-45EF-9E49-05E6BE43CEDF}">
      <dgm:prSet/>
      <dgm:spPr/>
      <dgm:t>
        <a:bodyPr/>
        <a:lstStyle/>
        <a:p>
          <a:pPr rtl="0"/>
          <a:r>
            <a:rPr lang="en-US" dirty="0" smtClean="0"/>
            <a:t>If you feel you have been discriminated against based on disability (including failure to make reasonable accommodations), is to file a complaint with the federal Office for Civil Rights</a:t>
          </a:r>
          <a:endParaRPr lang="en-US" dirty="0"/>
        </a:p>
      </dgm:t>
    </dgm:pt>
    <dgm:pt modelId="{BEEAD341-DF95-49C3-8D8F-3B1DEB117FF3}" type="parTrans" cxnId="{633CD64A-DC80-4C02-B286-A895E79E4121}">
      <dgm:prSet/>
      <dgm:spPr/>
      <dgm:t>
        <a:bodyPr/>
        <a:lstStyle/>
        <a:p>
          <a:endParaRPr lang="en-US"/>
        </a:p>
      </dgm:t>
    </dgm:pt>
    <dgm:pt modelId="{86808032-5E73-4D4A-82F2-7017A2CE2D80}" type="sibTrans" cxnId="{633CD64A-DC80-4C02-B286-A895E79E4121}">
      <dgm:prSet/>
      <dgm:spPr/>
      <dgm:t>
        <a:bodyPr/>
        <a:lstStyle/>
        <a:p>
          <a:endParaRPr lang="en-US"/>
        </a:p>
      </dgm:t>
    </dgm:pt>
    <dgm:pt modelId="{1F4474A4-4812-4519-ABD4-3DB8743FFE6D}">
      <dgm:prSet/>
      <dgm:spPr/>
      <dgm:t>
        <a:bodyPr/>
        <a:lstStyle/>
        <a:p>
          <a:pPr rtl="0"/>
          <a:r>
            <a:rPr lang="en-US" dirty="0" smtClean="0"/>
            <a:t>OCR complaints can be used for a single student or a group of students.</a:t>
          </a:r>
          <a:endParaRPr lang="en-US" dirty="0"/>
        </a:p>
      </dgm:t>
    </dgm:pt>
    <dgm:pt modelId="{76A475A7-A0E3-4271-AED7-928B24391BAA}" type="parTrans" cxnId="{640A43D4-8D93-4363-88C7-7BDC86091FDD}">
      <dgm:prSet/>
      <dgm:spPr/>
      <dgm:t>
        <a:bodyPr/>
        <a:lstStyle/>
        <a:p>
          <a:endParaRPr lang="en-US"/>
        </a:p>
      </dgm:t>
    </dgm:pt>
    <dgm:pt modelId="{5C20C561-F83A-4B35-A19F-54420B868FED}" type="sibTrans" cxnId="{640A43D4-8D93-4363-88C7-7BDC86091FDD}">
      <dgm:prSet/>
      <dgm:spPr/>
      <dgm:t>
        <a:bodyPr/>
        <a:lstStyle/>
        <a:p>
          <a:endParaRPr lang="en-US"/>
        </a:p>
      </dgm:t>
    </dgm:pt>
    <dgm:pt modelId="{C28B8FC0-6479-4673-B3FC-C14815141402}">
      <dgm:prSet/>
      <dgm:spPr/>
      <dgm:t>
        <a:bodyPr/>
        <a:lstStyle/>
        <a:p>
          <a:pPr rtl="0"/>
          <a:r>
            <a:rPr lang="en-US" dirty="0" smtClean="0"/>
            <a:t>OCR complaints must be filed within 180 days of the discrimination except in certain circumstances.</a:t>
          </a:r>
          <a:endParaRPr lang="en-US" dirty="0"/>
        </a:p>
      </dgm:t>
    </dgm:pt>
    <dgm:pt modelId="{4C59B686-B602-426A-9825-B77BF80A6B6C}" type="parTrans" cxnId="{3E88D852-C050-41B5-90EF-0C97AD27D6EC}">
      <dgm:prSet/>
      <dgm:spPr/>
      <dgm:t>
        <a:bodyPr/>
        <a:lstStyle/>
        <a:p>
          <a:endParaRPr lang="en-US"/>
        </a:p>
      </dgm:t>
    </dgm:pt>
    <dgm:pt modelId="{A866F901-0A48-4E21-9CF6-B708969D0629}" type="sibTrans" cxnId="{3E88D852-C050-41B5-90EF-0C97AD27D6EC}">
      <dgm:prSet/>
      <dgm:spPr/>
      <dgm:t>
        <a:bodyPr/>
        <a:lstStyle/>
        <a:p>
          <a:endParaRPr lang="en-US"/>
        </a:p>
      </dgm:t>
    </dgm:pt>
    <dgm:pt modelId="{B85D3F84-D51C-4A66-A671-C2E83A9AC5AE}">
      <dgm:prSet/>
      <dgm:spPr/>
      <dgm:t>
        <a:bodyPr/>
        <a:lstStyle/>
        <a:p>
          <a:pPr rtl="0"/>
          <a:r>
            <a:rPr lang="en-US" dirty="0" smtClean="0"/>
            <a:t>Find out more at </a:t>
          </a:r>
          <a:r>
            <a:rPr lang="en-US" dirty="0" smtClean="0">
              <a:hlinkClick xmlns:r="http://schemas.openxmlformats.org/officeDocument/2006/relationships" r:id="rId1"/>
            </a:rPr>
            <a:t>http://www2.ed.gov/about/offices/list/ocr/docs/howto.html</a:t>
          </a:r>
          <a:endParaRPr lang="en-US" dirty="0"/>
        </a:p>
      </dgm:t>
    </dgm:pt>
    <dgm:pt modelId="{0FA771DF-8441-4EE7-8371-C5A98CA50816}" type="parTrans" cxnId="{FAE5A22E-190A-4AAE-B183-3598CFE4101A}">
      <dgm:prSet/>
      <dgm:spPr/>
      <dgm:t>
        <a:bodyPr/>
        <a:lstStyle/>
        <a:p>
          <a:endParaRPr lang="en-US"/>
        </a:p>
      </dgm:t>
    </dgm:pt>
    <dgm:pt modelId="{B3A3959A-77DF-471A-B02E-2B63AD08104A}" type="sibTrans" cxnId="{FAE5A22E-190A-4AAE-B183-3598CFE4101A}">
      <dgm:prSet/>
      <dgm:spPr/>
      <dgm:t>
        <a:bodyPr/>
        <a:lstStyle/>
        <a:p>
          <a:endParaRPr lang="en-US"/>
        </a:p>
      </dgm:t>
    </dgm:pt>
    <dgm:pt modelId="{3BE37086-6185-40F2-A5C6-12101ACF1226}" type="pres">
      <dgm:prSet presAssocID="{AC294FCF-83B2-43A4-BC1D-AE83F90C1A53}" presName="linear" presStyleCnt="0">
        <dgm:presLayoutVars>
          <dgm:animLvl val="lvl"/>
          <dgm:resizeHandles val="exact"/>
        </dgm:presLayoutVars>
      </dgm:prSet>
      <dgm:spPr/>
    </dgm:pt>
    <dgm:pt modelId="{1A67B2B8-916A-413E-8AE6-104B94F84659}" type="pres">
      <dgm:prSet presAssocID="{3CABFF7C-7476-4C95-9760-5CA5CB1FE200}" presName="parentText" presStyleLbl="node1" presStyleIdx="0" presStyleCnt="2">
        <dgm:presLayoutVars>
          <dgm:chMax val="0"/>
          <dgm:bulletEnabled val="1"/>
        </dgm:presLayoutVars>
      </dgm:prSet>
      <dgm:spPr/>
    </dgm:pt>
    <dgm:pt modelId="{AA075FA2-48AF-44A5-98E0-3476EC700C56}" type="pres">
      <dgm:prSet presAssocID="{3CABFF7C-7476-4C95-9760-5CA5CB1FE200}" presName="childText" presStyleLbl="revTx" presStyleIdx="0" presStyleCnt="2">
        <dgm:presLayoutVars>
          <dgm:bulletEnabled val="1"/>
        </dgm:presLayoutVars>
      </dgm:prSet>
      <dgm:spPr/>
    </dgm:pt>
    <dgm:pt modelId="{1E242505-D6FF-412D-928E-17EDD375FE4C}" type="pres">
      <dgm:prSet presAssocID="{03BD8ED9-62B5-4395-A690-73A5A7A6D678}" presName="parentText" presStyleLbl="node1" presStyleIdx="1" presStyleCnt="2">
        <dgm:presLayoutVars>
          <dgm:chMax val="0"/>
          <dgm:bulletEnabled val="1"/>
        </dgm:presLayoutVars>
      </dgm:prSet>
      <dgm:spPr/>
    </dgm:pt>
    <dgm:pt modelId="{95186AF6-7C47-44A0-AFD2-D10109FD4E28}" type="pres">
      <dgm:prSet presAssocID="{03BD8ED9-62B5-4395-A690-73A5A7A6D678}" presName="childText" presStyleLbl="revTx" presStyleIdx="1" presStyleCnt="2">
        <dgm:presLayoutVars>
          <dgm:bulletEnabled val="1"/>
        </dgm:presLayoutVars>
      </dgm:prSet>
      <dgm:spPr/>
      <dgm:t>
        <a:bodyPr/>
        <a:lstStyle/>
        <a:p>
          <a:endParaRPr lang="en-US"/>
        </a:p>
      </dgm:t>
    </dgm:pt>
  </dgm:ptLst>
  <dgm:cxnLst>
    <dgm:cxn modelId="{238BBE6A-035B-48D4-9A97-21AA1F5B5F08}" type="presOf" srcId="{B85D3F84-D51C-4A66-A671-C2E83A9AC5AE}" destId="{95186AF6-7C47-44A0-AFD2-D10109FD4E28}" srcOrd="0" destOrd="3" presId="urn:microsoft.com/office/officeart/2005/8/layout/vList2"/>
    <dgm:cxn modelId="{640A43D4-8D93-4363-88C7-7BDC86091FDD}" srcId="{03BD8ED9-62B5-4395-A690-73A5A7A6D678}" destId="{1F4474A4-4812-4519-ABD4-3DB8743FFE6D}" srcOrd="1" destOrd="0" parTransId="{76A475A7-A0E3-4271-AED7-928B24391BAA}" sibTransId="{5C20C561-F83A-4B35-A19F-54420B868FED}"/>
    <dgm:cxn modelId="{F765C220-9F2D-40CA-9F05-05B693464C6F}" type="presOf" srcId="{3CABFF7C-7476-4C95-9760-5CA5CB1FE200}" destId="{1A67B2B8-916A-413E-8AE6-104B94F84659}" srcOrd="0" destOrd="0" presId="urn:microsoft.com/office/officeart/2005/8/layout/vList2"/>
    <dgm:cxn modelId="{FAE5A22E-190A-4AAE-B183-3598CFE4101A}" srcId="{03BD8ED9-62B5-4395-A690-73A5A7A6D678}" destId="{B85D3F84-D51C-4A66-A671-C2E83A9AC5AE}" srcOrd="3" destOrd="0" parTransId="{0FA771DF-8441-4EE7-8371-C5A98CA50816}" sibTransId="{B3A3959A-77DF-471A-B02E-2B63AD08104A}"/>
    <dgm:cxn modelId="{8CED655A-5C2B-471F-B586-083D8B40C1C5}" srcId="{3CABFF7C-7476-4C95-9760-5CA5CB1FE200}" destId="{003EE858-9BF8-4F59-A952-5E56B697202D}" srcOrd="1" destOrd="0" parTransId="{F9F9FA3A-559D-451B-B7BE-A3453A52554C}" sibTransId="{41D8FE60-EDA3-49F9-BAA7-D3076CF3FC7D}"/>
    <dgm:cxn modelId="{3B5B0864-8858-4BAE-BA48-7BFB2A818A5D}" type="presOf" srcId="{AC294FCF-83B2-43A4-BC1D-AE83F90C1A53}" destId="{3BE37086-6185-40F2-A5C6-12101ACF1226}" srcOrd="0" destOrd="0" presId="urn:microsoft.com/office/officeart/2005/8/layout/vList2"/>
    <dgm:cxn modelId="{FCAAC6F6-2AE7-4026-9A4C-86938E021F81}" type="presOf" srcId="{AAD9B2F9-BB29-45EF-9E49-05E6BE43CEDF}" destId="{95186AF6-7C47-44A0-AFD2-D10109FD4E28}" srcOrd="0" destOrd="0" presId="urn:microsoft.com/office/officeart/2005/8/layout/vList2"/>
    <dgm:cxn modelId="{0844829E-2A2D-43C3-8A0E-6FEF1E316EDE}" type="presOf" srcId="{A533CCFB-A6F7-4C25-B1D2-D0D9B07B92A4}" destId="{AA075FA2-48AF-44A5-98E0-3476EC700C56}" srcOrd="0" destOrd="3" presId="urn:microsoft.com/office/officeart/2005/8/layout/vList2"/>
    <dgm:cxn modelId="{D766F109-14C4-4744-843F-628A28EE7CB2}" type="presOf" srcId="{4678316F-52E6-45F5-98A1-14973C32AAFA}" destId="{AA075FA2-48AF-44A5-98E0-3476EC700C56}" srcOrd="0" destOrd="2" presId="urn:microsoft.com/office/officeart/2005/8/layout/vList2"/>
    <dgm:cxn modelId="{E33E4BEA-59D8-4A51-81F4-377F16F376AE}" type="presOf" srcId="{03BD8ED9-62B5-4395-A690-73A5A7A6D678}" destId="{1E242505-D6FF-412D-928E-17EDD375FE4C}" srcOrd="0" destOrd="0" presId="urn:microsoft.com/office/officeart/2005/8/layout/vList2"/>
    <dgm:cxn modelId="{4F51801E-E3A3-46B0-8F5C-342ABE985CFB}" type="presOf" srcId="{C28B8FC0-6479-4673-B3FC-C14815141402}" destId="{95186AF6-7C47-44A0-AFD2-D10109FD4E28}" srcOrd="0" destOrd="2" presId="urn:microsoft.com/office/officeart/2005/8/layout/vList2"/>
    <dgm:cxn modelId="{C0A48F76-F03F-4708-B68B-F938C2C74F84}" srcId="{AC294FCF-83B2-43A4-BC1D-AE83F90C1A53}" destId="{3CABFF7C-7476-4C95-9760-5CA5CB1FE200}" srcOrd="0" destOrd="0" parTransId="{BF079D35-86FC-45B0-A543-37BAB0A5328D}" sibTransId="{96D4AA6C-6D9F-4F72-8881-969099E5FADE}"/>
    <dgm:cxn modelId="{6D4CC454-CA96-45CB-8BF7-2FC1F31F3E89}" type="presOf" srcId="{1F4474A4-4812-4519-ABD4-3DB8743FFE6D}" destId="{95186AF6-7C47-44A0-AFD2-D10109FD4E28}" srcOrd="0" destOrd="1" presId="urn:microsoft.com/office/officeart/2005/8/layout/vList2"/>
    <dgm:cxn modelId="{0DF25872-9E9B-48B6-BAD1-5FBE817499D0}" srcId="{3CABFF7C-7476-4C95-9760-5CA5CB1FE200}" destId="{4678316F-52E6-45F5-98A1-14973C32AAFA}" srcOrd="2" destOrd="0" parTransId="{AAC944EE-9DCB-4EF9-8B19-28572D861966}" sibTransId="{EA012FE3-4DE1-4FAE-840A-FEC528EBE8EC}"/>
    <dgm:cxn modelId="{33038585-C098-4026-B60B-336CFA351592}" type="presOf" srcId="{003EE858-9BF8-4F59-A952-5E56B697202D}" destId="{AA075FA2-48AF-44A5-98E0-3476EC700C56}" srcOrd="0" destOrd="1" presId="urn:microsoft.com/office/officeart/2005/8/layout/vList2"/>
    <dgm:cxn modelId="{40739F10-A9C6-4317-9224-A903D5E93C62}" type="presOf" srcId="{7C9F1806-F235-4476-849F-48A7FA55F900}" destId="{AA075FA2-48AF-44A5-98E0-3476EC700C56}" srcOrd="0" destOrd="0" presId="urn:microsoft.com/office/officeart/2005/8/layout/vList2"/>
    <dgm:cxn modelId="{5A7FE53C-4948-43C9-A43A-A69639F69A0C}" srcId="{3CABFF7C-7476-4C95-9760-5CA5CB1FE200}" destId="{A533CCFB-A6F7-4C25-B1D2-D0D9B07B92A4}" srcOrd="3" destOrd="0" parTransId="{28F6B888-629A-402A-80DC-42EF51A15A9A}" sibTransId="{1D7401C5-6B29-4550-9940-A06BC83ACC31}"/>
    <dgm:cxn modelId="{553D43B0-FC5A-4D8B-A4FC-381134D78C31}" srcId="{3CABFF7C-7476-4C95-9760-5CA5CB1FE200}" destId="{7C9F1806-F235-4476-849F-48A7FA55F900}" srcOrd="0" destOrd="0" parTransId="{6AB8CC2F-159F-4FA4-9467-846AA05A5461}" sibTransId="{27E70870-3EED-4664-BA43-7D574516728F}"/>
    <dgm:cxn modelId="{D98BB8A9-A575-4D5C-87DD-5C5A8D46EC41}" srcId="{AC294FCF-83B2-43A4-BC1D-AE83F90C1A53}" destId="{03BD8ED9-62B5-4395-A690-73A5A7A6D678}" srcOrd="1" destOrd="0" parTransId="{28F270BD-C60B-461F-B6E2-6161A138486E}" sibTransId="{06F6B392-B55A-4888-971A-8EFBB58628A9}"/>
    <dgm:cxn modelId="{633CD64A-DC80-4C02-B286-A895E79E4121}" srcId="{03BD8ED9-62B5-4395-A690-73A5A7A6D678}" destId="{AAD9B2F9-BB29-45EF-9E49-05E6BE43CEDF}" srcOrd="0" destOrd="0" parTransId="{BEEAD341-DF95-49C3-8D8F-3B1DEB117FF3}" sibTransId="{86808032-5E73-4D4A-82F2-7017A2CE2D80}"/>
    <dgm:cxn modelId="{3E88D852-C050-41B5-90EF-0C97AD27D6EC}" srcId="{03BD8ED9-62B5-4395-A690-73A5A7A6D678}" destId="{C28B8FC0-6479-4673-B3FC-C14815141402}" srcOrd="2" destOrd="0" parTransId="{4C59B686-B602-426A-9825-B77BF80A6B6C}" sibTransId="{A866F901-0A48-4E21-9CF6-B708969D0629}"/>
    <dgm:cxn modelId="{E7121D67-B1E1-4F24-B9D3-E7A263DD5C28}" type="presParOf" srcId="{3BE37086-6185-40F2-A5C6-12101ACF1226}" destId="{1A67B2B8-916A-413E-8AE6-104B94F84659}" srcOrd="0" destOrd="0" presId="urn:microsoft.com/office/officeart/2005/8/layout/vList2"/>
    <dgm:cxn modelId="{E1C5747C-14B1-4322-8B38-8FD154E8E999}" type="presParOf" srcId="{3BE37086-6185-40F2-A5C6-12101ACF1226}" destId="{AA075FA2-48AF-44A5-98E0-3476EC700C56}" srcOrd="1" destOrd="0" presId="urn:microsoft.com/office/officeart/2005/8/layout/vList2"/>
    <dgm:cxn modelId="{8901F53E-9842-43B2-AA71-18B0941CE6B9}" type="presParOf" srcId="{3BE37086-6185-40F2-A5C6-12101ACF1226}" destId="{1E242505-D6FF-412D-928E-17EDD375FE4C}" srcOrd="2" destOrd="0" presId="urn:microsoft.com/office/officeart/2005/8/layout/vList2"/>
    <dgm:cxn modelId="{D8F495EB-31C6-47A1-AF13-60B74D1739F2}" type="presParOf" srcId="{3BE37086-6185-40F2-A5C6-12101ACF1226}" destId="{95186AF6-7C47-44A0-AFD2-D10109FD4E28}"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F8C8FC43-BFD5-4414-B7D2-6BC47651A454}" type="doc">
      <dgm:prSet loTypeId="urn:microsoft.com/office/officeart/2005/8/layout/vList4#1" loCatId="picture" qsTypeId="urn:microsoft.com/office/officeart/2005/8/quickstyle/simple1" qsCatId="simple" csTypeId="urn:microsoft.com/office/officeart/2005/8/colors/accent1_2" csCatId="accent1" phldr="1"/>
      <dgm:spPr/>
      <dgm:t>
        <a:bodyPr/>
        <a:lstStyle/>
        <a:p>
          <a:endParaRPr lang="en-US"/>
        </a:p>
      </dgm:t>
    </dgm:pt>
    <dgm:pt modelId="{3BCDDC4B-AD82-4FDF-B9B5-2661C131C0E0}">
      <dgm:prSet custT="1"/>
      <dgm:spPr/>
      <dgm:t>
        <a:bodyPr/>
        <a:lstStyle/>
        <a:p>
          <a:pPr rtl="0"/>
          <a:r>
            <a:rPr lang="en-US" sz="1800" b="1" dirty="0" smtClean="0"/>
            <a:t>Voting </a:t>
          </a:r>
          <a:r>
            <a:rPr lang="en-US" sz="1800" dirty="0" smtClean="0"/>
            <a:t>→ in Delaware adult citizens have the right to vote, even if you have a disability!</a:t>
          </a:r>
          <a:endParaRPr lang="en-US" sz="1800" dirty="0"/>
        </a:p>
      </dgm:t>
    </dgm:pt>
    <dgm:pt modelId="{25B71091-281D-41DF-ADCB-8603FEF2521A}" type="parTrans" cxnId="{BDA77857-05C3-4F89-BAF5-4774C9429DC0}">
      <dgm:prSet/>
      <dgm:spPr/>
      <dgm:t>
        <a:bodyPr/>
        <a:lstStyle/>
        <a:p>
          <a:endParaRPr lang="en-US"/>
        </a:p>
      </dgm:t>
    </dgm:pt>
    <dgm:pt modelId="{136CC7C3-53DE-4192-8FA8-1DC5304BA267}" type="sibTrans" cxnId="{BDA77857-05C3-4F89-BAF5-4774C9429DC0}">
      <dgm:prSet/>
      <dgm:spPr/>
      <dgm:t>
        <a:bodyPr/>
        <a:lstStyle/>
        <a:p>
          <a:endParaRPr lang="en-US"/>
        </a:p>
      </dgm:t>
    </dgm:pt>
    <dgm:pt modelId="{C7304D55-9AD6-48A5-999F-F2DEA566ECA2}">
      <dgm:prSet custT="1"/>
      <dgm:spPr/>
      <dgm:t>
        <a:bodyPr/>
        <a:lstStyle/>
        <a:p>
          <a:pPr rtl="0"/>
          <a:r>
            <a:rPr lang="en-US" sz="1600" b="1" dirty="0" smtClean="0"/>
            <a:t>A person with a disability, even with a guardian, can still vote UNLESS </a:t>
          </a:r>
          <a:endParaRPr lang="en-US" sz="1600" dirty="0"/>
        </a:p>
      </dgm:t>
    </dgm:pt>
    <dgm:pt modelId="{A8B1EE8F-8F36-40FA-ABD2-30E0E89B1E1F}" type="parTrans" cxnId="{0D4E801B-AC49-4696-A8AE-5CF549BB6531}">
      <dgm:prSet/>
      <dgm:spPr/>
      <dgm:t>
        <a:bodyPr/>
        <a:lstStyle/>
        <a:p>
          <a:endParaRPr lang="en-US"/>
        </a:p>
      </dgm:t>
    </dgm:pt>
    <dgm:pt modelId="{17E0BF87-4C2B-4C19-8D56-1C9B042FD395}" type="sibTrans" cxnId="{0D4E801B-AC49-4696-A8AE-5CF549BB6531}">
      <dgm:prSet/>
      <dgm:spPr/>
      <dgm:t>
        <a:bodyPr/>
        <a:lstStyle/>
        <a:p>
          <a:endParaRPr lang="en-US"/>
        </a:p>
      </dgm:t>
    </dgm:pt>
    <dgm:pt modelId="{D98BB30E-A967-42F6-8705-F9444E0EFFC1}">
      <dgm:prSet custT="1"/>
      <dgm:spPr/>
      <dgm:t>
        <a:bodyPr/>
        <a:lstStyle/>
        <a:p>
          <a:pPr rtl="0"/>
          <a:r>
            <a:rPr lang="en-US" sz="1400" dirty="0" smtClean="0"/>
            <a:t>a judge removes the right of a person with a disability to vote in a written court order </a:t>
          </a:r>
          <a:endParaRPr lang="en-US" sz="1400" dirty="0"/>
        </a:p>
      </dgm:t>
    </dgm:pt>
    <dgm:pt modelId="{5DA02AD2-6578-45C2-A7A9-729B341C6D4E}" type="parTrans" cxnId="{7C7FDED4-3FEC-4169-A6C6-90BC8B392BB8}">
      <dgm:prSet/>
      <dgm:spPr/>
      <dgm:t>
        <a:bodyPr/>
        <a:lstStyle/>
        <a:p>
          <a:endParaRPr lang="en-US"/>
        </a:p>
      </dgm:t>
    </dgm:pt>
    <dgm:pt modelId="{E10FBD44-7DDB-477E-9C9A-1D871026F496}" type="sibTrans" cxnId="{7C7FDED4-3FEC-4169-A6C6-90BC8B392BB8}">
      <dgm:prSet/>
      <dgm:spPr/>
      <dgm:t>
        <a:bodyPr/>
        <a:lstStyle/>
        <a:p>
          <a:endParaRPr lang="en-US"/>
        </a:p>
      </dgm:t>
    </dgm:pt>
    <dgm:pt modelId="{0779481D-E5F2-46D2-902E-5475095298A4}">
      <dgm:prSet custT="1"/>
      <dgm:spPr/>
      <dgm:t>
        <a:bodyPr/>
        <a:lstStyle/>
        <a:p>
          <a:pPr rtl="0"/>
          <a:r>
            <a:rPr lang="en-US" sz="1400" dirty="0" smtClean="0"/>
            <a:t>The court order must state that the person’s mental disability prevents their use of basic voting judgment.</a:t>
          </a:r>
          <a:endParaRPr lang="en-US" sz="1400" dirty="0"/>
        </a:p>
      </dgm:t>
    </dgm:pt>
    <dgm:pt modelId="{CED1C660-6A5B-47A0-BA8F-596B7B782121}" type="parTrans" cxnId="{2D33DE7B-01B4-429C-9E92-3A256C32C839}">
      <dgm:prSet/>
      <dgm:spPr/>
      <dgm:t>
        <a:bodyPr/>
        <a:lstStyle/>
        <a:p>
          <a:endParaRPr lang="en-US"/>
        </a:p>
      </dgm:t>
    </dgm:pt>
    <dgm:pt modelId="{B93640FE-582E-4317-A024-A027573FA96A}" type="sibTrans" cxnId="{2D33DE7B-01B4-429C-9E92-3A256C32C839}">
      <dgm:prSet/>
      <dgm:spPr/>
      <dgm:t>
        <a:bodyPr/>
        <a:lstStyle/>
        <a:p>
          <a:endParaRPr lang="en-US"/>
        </a:p>
      </dgm:t>
    </dgm:pt>
    <dgm:pt modelId="{B3CDD1B2-939F-4121-BFF1-6D3BE59E0940}">
      <dgm:prSet custT="1"/>
      <dgm:spPr/>
      <dgm:t>
        <a:bodyPr/>
        <a:lstStyle/>
        <a:p>
          <a:pPr rtl="0"/>
          <a:r>
            <a:rPr lang="en-US" sz="1600" dirty="0" smtClean="0"/>
            <a:t>You  should know that you can register to vote: </a:t>
          </a:r>
          <a:endParaRPr lang="en-US" sz="1600" dirty="0"/>
        </a:p>
      </dgm:t>
    </dgm:pt>
    <dgm:pt modelId="{307A8723-5F0C-425E-ACA8-093F5ABAFF4D}" type="parTrans" cxnId="{C36599B4-C197-45EF-BAC3-CF8A60650F6B}">
      <dgm:prSet/>
      <dgm:spPr/>
      <dgm:t>
        <a:bodyPr/>
        <a:lstStyle/>
        <a:p>
          <a:endParaRPr lang="en-US"/>
        </a:p>
      </dgm:t>
    </dgm:pt>
    <dgm:pt modelId="{F6667A05-DE07-4B82-BCB1-92BBBE8B71BD}" type="sibTrans" cxnId="{C36599B4-C197-45EF-BAC3-CF8A60650F6B}">
      <dgm:prSet/>
      <dgm:spPr/>
      <dgm:t>
        <a:bodyPr/>
        <a:lstStyle/>
        <a:p>
          <a:endParaRPr lang="en-US"/>
        </a:p>
      </dgm:t>
    </dgm:pt>
    <dgm:pt modelId="{3DD40780-B5CD-4966-BE22-FE2212267CE5}">
      <dgm:prSet custT="1"/>
      <dgm:spPr/>
      <dgm:t>
        <a:bodyPr/>
        <a:lstStyle/>
        <a:p>
          <a:pPr rtl="0"/>
          <a:r>
            <a:rPr lang="en-US" sz="1400" dirty="0" smtClean="0"/>
            <a:t>As soon as you turn 18; or</a:t>
          </a:r>
          <a:endParaRPr lang="en-US" sz="1400" dirty="0"/>
        </a:p>
      </dgm:t>
    </dgm:pt>
    <dgm:pt modelId="{66704B3A-72AE-40EC-8EB4-7F88CB278FAA}" type="parTrans" cxnId="{1A664A28-EDCB-4554-8C4E-B80578FC5EE7}">
      <dgm:prSet/>
      <dgm:spPr/>
      <dgm:t>
        <a:bodyPr/>
        <a:lstStyle/>
        <a:p>
          <a:endParaRPr lang="en-US"/>
        </a:p>
      </dgm:t>
    </dgm:pt>
    <dgm:pt modelId="{FA55232B-CDF0-4D06-A737-93619A937157}" type="sibTrans" cxnId="{1A664A28-EDCB-4554-8C4E-B80578FC5EE7}">
      <dgm:prSet/>
      <dgm:spPr/>
      <dgm:t>
        <a:bodyPr/>
        <a:lstStyle/>
        <a:p>
          <a:endParaRPr lang="en-US"/>
        </a:p>
      </dgm:t>
    </dgm:pt>
    <dgm:pt modelId="{7C9A26E0-DF90-4E93-A7D9-A39BA52DAE9A}">
      <dgm:prSet custT="1"/>
      <dgm:spPr/>
      <dgm:t>
        <a:bodyPr/>
        <a:lstStyle/>
        <a:p>
          <a:pPr rtl="0"/>
          <a:r>
            <a:rPr lang="en-US" sz="1400" dirty="0" smtClean="0"/>
            <a:t>Before you turn 18 if you will be 18 on the date of the next General Election</a:t>
          </a:r>
          <a:endParaRPr lang="en-US" sz="1400" dirty="0"/>
        </a:p>
      </dgm:t>
    </dgm:pt>
    <dgm:pt modelId="{17A5D6FD-4142-4F6A-9F41-84962DB4D902}" type="parTrans" cxnId="{EA503400-56B4-4E58-801C-ACD671A85B93}">
      <dgm:prSet/>
      <dgm:spPr/>
      <dgm:t>
        <a:bodyPr/>
        <a:lstStyle/>
        <a:p>
          <a:endParaRPr lang="en-US"/>
        </a:p>
      </dgm:t>
    </dgm:pt>
    <dgm:pt modelId="{988633EF-0B96-4712-977F-C209EBE544AF}" type="sibTrans" cxnId="{EA503400-56B4-4E58-801C-ACD671A85B93}">
      <dgm:prSet/>
      <dgm:spPr/>
      <dgm:t>
        <a:bodyPr/>
        <a:lstStyle/>
        <a:p>
          <a:endParaRPr lang="en-US"/>
        </a:p>
      </dgm:t>
    </dgm:pt>
    <dgm:pt modelId="{8AFE55B3-5C0E-493C-9C96-5D8A3BAC3CD6}">
      <dgm:prSet custT="1"/>
      <dgm:spPr/>
      <dgm:t>
        <a:bodyPr/>
        <a:lstStyle/>
        <a:p>
          <a:pPr algn="l" rtl="0"/>
          <a:r>
            <a:rPr lang="en-US" sz="1800" b="1" dirty="0" smtClean="0"/>
            <a:t>Selective Service </a:t>
          </a:r>
          <a:r>
            <a:rPr lang="en-US" sz="1800" dirty="0" smtClean="0"/>
            <a:t>→</a:t>
          </a:r>
          <a:r>
            <a:rPr lang="en-US" sz="1800" b="0" dirty="0" smtClean="0"/>
            <a:t> </a:t>
          </a:r>
          <a:r>
            <a:rPr lang="en-US" sz="1600" b="0" dirty="0" smtClean="0"/>
            <a:t>if </a:t>
          </a:r>
          <a:r>
            <a:rPr lang="en-US" sz="1600" dirty="0" smtClean="0"/>
            <a:t>you are male, you must register for the Selective Service System within 30 days of your 18th birthday, even if you have a disability.  Registration is required to apply for federal employment, some job training programs, and federal student loans.</a:t>
          </a:r>
          <a:endParaRPr lang="en-US" sz="1600" dirty="0"/>
        </a:p>
      </dgm:t>
    </dgm:pt>
    <dgm:pt modelId="{53802191-8C0B-4AE7-922A-B6747CF12181}" type="parTrans" cxnId="{57DA200E-3D6C-48F9-A355-BBC84FA65A45}">
      <dgm:prSet/>
      <dgm:spPr/>
      <dgm:t>
        <a:bodyPr/>
        <a:lstStyle/>
        <a:p>
          <a:endParaRPr lang="en-US"/>
        </a:p>
      </dgm:t>
    </dgm:pt>
    <dgm:pt modelId="{76DFBD8F-0309-4B71-94D9-AB8DF2157533}" type="sibTrans" cxnId="{57DA200E-3D6C-48F9-A355-BBC84FA65A45}">
      <dgm:prSet/>
      <dgm:spPr/>
      <dgm:t>
        <a:bodyPr/>
        <a:lstStyle/>
        <a:p>
          <a:endParaRPr lang="en-US"/>
        </a:p>
      </dgm:t>
    </dgm:pt>
    <dgm:pt modelId="{172F4085-55A3-4EAB-850D-959C5319F197}">
      <dgm:prSet/>
      <dgm:spPr/>
      <dgm:t>
        <a:bodyPr/>
        <a:lstStyle/>
        <a:p>
          <a:pPr rtl="0"/>
          <a:endParaRPr lang="en-US" sz="1200" dirty="0"/>
        </a:p>
      </dgm:t>
    </dgm:pt>
    <dgm:pt modelId="{03DC526D-0165-47C0-B357-7AF19A7F889B}" type="parTrans" cxnId="{DE3E8398-61E7-4304-9460-AC1176562BF9}">
      <dgm:prSet/>
      <dgm:spPr/>
      <dgm:t>
        <a:bodyPr/>
        <a:lstStyle/>
        <a:p>
          <a:endParaRPr lang="en-US"/>
        </a:p>
      </dgm:t>
    </dgm:pt>
    <dgm:pt modelId="{F7F5B2E6-02D9-47F7-ABC6-FD6C718C04BB}" type="sibTrans" cxnId="{DE3E8398-61E7-4304-9460-AC1176562BF9}">
      <dgm:prSet/>
      <dgm:spPr/>
      <dgm:t>
        <a:bodyPr/>
        <a:lstStyle/>
        <a:p>
          <a:endParaRPr lang="en-US"/>
        </a:p>
      </dgm:t>
    </dgm:pt>
    <dgm:pt modelId="{1352DADF-64E7-4B05-B65E-AAEC9FF7A0B7}">
      <dgm:prSet custT="1"/>
      <dgm:spPr/>
      <dgm:t>
        <a:bodyPr/>
        <a:lstStyle/>
        <a:p>
          <a:pPr rtl="0"/>
          <a:r>
            <a:rPr lang="en-US" sz="1600" dirty="0" smtClean="0"/>
            <a:t>If you are a Delaware voter but are unable to go to your polling place to vote because of being a student away from home, you can apply for an absentee ballot to cast your vote by mail or electronically.</a:t>
          </a:r>
          <a:endParaRPr lang="en-US" sz="1600" dirty="0"/>
        </a:p>
      </dgm:t>
    </dgm:pt>
    <dgm:pt modelId="{DFD678D6-C334-4EEF-BA48-6847883ECAB5}" type="parTrans" cxnId="{0B90879B-3D18-41ED-944F-98C28AA8B2FA}">
      <dgm:prSet/>
      <dgm:spPr/>
      <dgm:t>
        <a:bodyPr/>
        <a:lstStyle/>
        <a:p>
          <a:endParaRPr lang="en-US"/>
        </a:p>
      </dgm:t>
    </dgm:pt>
    <dgm:pt modelId="{56982F1B-DDA0-4B5F-8770-F35A315B4166}" type="sibTrans" cxnId="{0B90879B-3D18-41ED-944F-98C28AA8B2FA}">
      <dgm:prSet/>
      <dgm:spPr/>
      <dgm:t>
        <a:bodyPr/>
        <a:lstStyle/>
        <a:p>
          <a:endParaRPr lang="en-US"/>
        </a:p>
      </dgm:t>
    </dgm:pt>
    <dgm:pt modelId="{1EABF83C-2EF5-4307-A55F-1CC1F917C7DD}" type="pres">
      <dgm:prSet presAssocID="{F8C8FC43-BFD5-4414-B7D2-6BC47651A454}" presName="linear" presStyleCnt="0">
        <dgm:presLayoutVars>
          <dgm:dir/>
          <dgm:resizeHandles val="exact"/>
        </dgm:presLayoutVars>
      </dgm:prSet>
      <dgm:spPr/>
      <dgm:t>
        <a:bodyPr/>
        <a:lstStyle/>
        <a:p>
          <a:endParaRPr lang="en-US"/>
        </a:p>
      </dgm:t>
    </dgm:pt>
    <dgm:pt modelId="{3815D074-AEE9-4E3D-B386-71FB298C0BB3}" type="pres">
      <dgm:prSet presAssocID="{3BCDDC4B-AD82-4FDF-B9B5-2661C131C0E0}" presName="comp" presStyleCnt="0"/>
      <dgm:spPr/>
    </dgm:pt>
    <dgm:pt modelId="{70D32992-58D5-47CC-94CC-A6889C233A11}" type="pres">
      <dgm:prSet presAssocID="{3BCDDC4B-AD82-4FDF-B9B5-2661C131C0E0}" presName="box" presStyleLbl="node1" presStyleIdx="0" presStyleCnt="2" custScaleY="179112"/>
      <dgm:spPr/>
      <dgm:t>
        <a:bodyPr/>
        <a:lstStyle/>
        <a:p>
          <a:endParaRPr lang="en-US"/>
        </a:p>
      </dgm:t>
    </dgm:pt>
    <dgm:pt modelId="{3D0C25C3-CF17-4760-8204-17C4C0F9DB7A}" type="pres">
      <dgm:prSet presAssocID="{3BCDDC4B-AD82-4FDF-B9B5-2661C131C0E0}" presName="img" presStyleLbl="fgImgPlace1" presStyleIdx="0" presStyleCnt="2"/>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t>
        <a:bodyPr/>
        <a:lstStyle/>
        <a:p>
          <a:endParaRPr lang="en-US"/>
        </a:p>
      </dgm:t>
    </dgm:pt>
    <dgm:pt modelId="{6759C1F7-21E4-49B6-A634-F9428B48218F}" type="pres">
      <dgm:prSet presAssocID="{3BCDDC4B-AD82-4FDF-B9B5-2661C131C0E0}" presName="text" presStyleLbl="node1" presStyleIdx="0" presStyleCnt="2">
        <dgm:presLayoutVars>
          <dgm:bulletEnabled val="1"/>
        </dgm:presLayoutVars>
      </dgm:prSet>
      <dgm:spPr/>
      <dgm:t>
        <a:bodyPr/>
        <a:lstStyle/>
        <a:p>
          <a:endParaRPr lang="en-US"/>
        </a:p>
      </dgm:t>
    </dgm:pt>
    <dgm:pt modelId="{9ED25D1C-76A8-4471-B9C4-9F4415D52BE5}" type="pres">
      <dgm:prSet presAssocID="{136CC7C3-53DE-4192-8FA8-1DC5304BA267}" presName="spacer" presStyleCnt="0"/>
      <dgm:spPr/>
    </dgm:pt>
    <dgm:pt modelId="{F401773F-D9E4-47C4-B1CB-5A7EF46E39C0}" type="pres">
      <dgm:prSet presAssocID="{8AFE55B3-5C0E-493C-9C96-5D8A3BAC3CD6}" presName="comp" presStyleCnt="0"/>
      <dgm:spPr/>
    </dgm:pt>
    <dgm:pt modelId="{197E12BC-C8C7-4AC9-897F-8F4FF7852053}" type="pres">
      <dgm:prSet presAssocID="{8AFE55B3-5C0E-493C-9C96-5D8A3BAC3CD6}" presName="box" presStyleLbl="node1" presStyleIdx="1" presStyleCnt="2" custScaleY="72021"/>
      <dgm:spPr/>
      <dgm:t>
        <a:bodyPr/>
        <a:lstStyle/>
        <a:p>
          <a:endParaRPr lang="en-US"/>
        </a:p>
      </dgm:t>
    </dgm:pt>
    <dgm:pt modelId="{3031F67A-3560-4636-A3A0-694A8823229C}" type="pres">
      <dgm:prSet presAssocID="{8AFE55B3-5C0E-493C-9C96-5D8A3BAC3CD6}" presName="img" presStyleLbl="fgImgPlace1" presStyleIdx="1" presStyleCnt="2" custScaleX="60292" custScaleY="70668" custLinFactNeighborX="395" custLinFactNeighborY="-1171"/>
      <dgm:spPr>
        <a:blipFill>
          <a:blip xmlns:r="http://schemas.openxmlformats.org/officeDocument/2006/relationships" r:embed="rId2">
            <a:extLst>
              <a:ext uri="{28A0092B-C50C-407E-A947-70E740481C1C}">
                <a14:useLocalDpi xmlns:a14="http://schemas.microsoft.com/office/drawing/2010/main" val="0"/>
              </a:ext>
            </a:extLst>
          </a:blip>
          <a:srcRect/>
          <a:stretch>
            <a:fillRect l="-29000" r="-29000"/>
          </a:stretch>
        </a:blipFill>
      </dgm:spPr>
      <dgm:t>
        <a:bodyPr/>
        <a:lstStyle/>
        <a:p>
          <a:endParaRPr lang="en-US"/>
        </a:p>
      </dgm:t>
    </dgm:pt>
    <dgm:pt modelId="{F59F6DD0-A3C1-4FD6-95A7-265C5CD0A7B6}" type="pres">
      <dgm:prSet presAssocID="{8AFE55B3-5C0E-493C-9C96-5D8A3BAC3CD6}" presName="text" presStyleLbl="node1" presStyleIdx="1" presStyleCnt="2">
        <dgm:presLayoutVars>
          <dgm:bulletEnabled val="1"/>
        </dgm:presLayoutVars>
      </dgm:prSet>
      <dgm:spPr/>
      <dgm:t>
        <a:bodyPr/>
        <a:lstStyle/>
        <a:p>
          <a:endParaRPr lang="en-US"/>
        </a:p>
      </dgm:t>
    </dgm:pt>
  </dgm:ptLst>
  <dgm:cxnLst>
    <dgm:cxn modelId="{0B90879B-3D18-41ED-944F-98C28AA8B2FA}" srcId="{3BCDDC4B-AD82-4FDF-B9B5-2661C131C0E0}" destId="{1352DADF-64E7-4B05-B65E-AAEC9FF7A0B7}" srcOrd="2" destOrd="0" parTransId="{DFD678D6-C334-4EEF-BA48-6847883ECAB5}" sibTransId="{56982F1B-DDA0-4B5F-8770-F35A315B4166}"/>
    <dgm:cxn modelId="{EA503400-56B4-4E58-801C-ACD671A85B93}" srcId="{B3CDD1B2-939F-4121-BFF1-6D3BE59E0940}" destId="{7C9A26E0-DF90-4E93-A7D9-A39BA52DAE9A}" srcOrd="1" destOrd="0" parTransId="{17A5D6FD-4142-4F6A-9F41-84962DB4D902}" sibTransId="{988633EF-0B96-4712-977F-C209EBE544AF}"/>
    <dgm:cxn modelId="{70DE22FF-B3D9-4B0E-B3FC-297C13370DC0}" type="presOf" srcId="{1352DADF-64E7-4B05-B65E-AAEC9FF7A0B7}" destId="{70D32992-58D5-47CC-94CC-A6889C233A11}" srcOrd="0" destOrd="8" presId="urn:microsoft.com/office/officeart/2005/8/layout/vList4#1"/>
    <dgm:cxn modelId="{9CEB0F2E-BAFD-4D9B-8E4C-B919C1FE8A6F}" type="presOf" srcId="{3BCDDC4B-AD82-4FDF-B9B5-2661C131C0E0}" destId="{6759C1F7-21E4-49B6-A634-F9428B48218F}" srcOrd="1" destOrd="0" presId="urn:microsoft.com/office/officeart/2005/8/layout/vList4#1"/>
    <dgm:cxn modelId="{2D33DE7B-01B4-429C-9E92-3A256C32C839}" srcId="{C7304D55-9AD6-48A5-999F-F2DEA566ECA2}" destId="{0779481D-E5F2-46D2-902E-5475095298A4}" srcOrd="1" destOrd="0" parTransId="{CED1C660-6A5B-47A0-BA8F-596B7B782121}" sibTransId="{B93640FE-582E-4317-A024-A027573FA96A}"/>
    <dgm:cxn modelId="{7C7FDED4-3FEC-4169-A6C6-90BC8B392BB8}" srcId="{C7304D55-9AD6-48A5-999F-F2DEA566ECA2}" destId="{D98BB30E-A967-42F6-8705-F9444E0EFFC1}" srcOrd="0" destOrd="0" parTransId="{5DA02AD2-6578-45C2-A7A9-729B341C6D4E}" sibTransId="{E10FBD44-7DDB-477E-9C9A-1D871026F496}"/>
    <dgm:cxn modelId="{5F3A903E-0E90-45D3-AA9D-96F8163FBE92}" type="presOf" srcId="{8AFE55B3-5C0E-493C-9C96-5D8A3BAC3CD6}" destId="{197E12BC-C8C7-4AC9-897F-8F4FF7852053}" srcOrd="0" destOrd="0" presId="urn:microsoft.com/office/officeart/2005/8/layout/vList4#1"/>
    <dgm:cxn modelId="{C9D8202A-3238-4545-89CC-754A0BD97972}" type="presOf" srcId="{3DD40780-B5CD-4966-BE22-FE2212267CE5}" destId="{6759C1F7-21E4-49B6-A634-F9428B48218F}" srcOrd="1" destOrd="6" presId="urn:microsoft.com/office/officeart/2005/8/layout/vList4#1"/>
    <dgm:cxn modelId="{F29FEF0A-DA13-40FF-B0AB-EFED431866D2}" type="presOf" srcId="{1352DADF-64E7-4B05-B65E-AAEC9FF7A0B7}" destId="{6759C1F7-21E4-49B6-A634-F9428B48218F}" srcOrd="1" destOrd="8" presId="urn:microsoft.com/office/officeart/2005/8/layout/vList4#1"/>
    <dgm:cxn modelId="{AAC30C8C-F52E-42BF-A3E2-AF718E70F5F6}" type="presOf" srcId="{0779481D-E5F2-46D2-902E-5475095298A4}" destId="{6759C1F7-21E4-49B6-A634-F9428B48218F}" srcOrd="1" destOrd="3" presId="urn:microsoft.com/office/officeart/2005/8/layout/vList4#1"/>
    <dgm:cxn modelId="{BDA77857-05C3-4F89-BAF5-4774C9429DC0}" srcId="{F8C8FC43-BFD5-4414-B7D2-6BC47651A454}" destId="{3BCDDC4B-AD82-4FDF-B9B5-2661C131C0E0}" srcOrd="0" destOrd="0" parTransId="{25B71091-281D-41DF-ADCB-8603FEF2521A}" sibTransId="{136CC7C3-53DE-4192-8FA8-1DC5304BA267}"/>
    <dgm:cxn modelId="{7CBC0097-2572-427F-8106-95F58F77358B}" type="presOf" srcId="{F8C8FC43-BFD5-4414-B7D2-6BC47651A454}" destId="{1EABF83C-2EF5-4307-A55F-1CC1F917C7DD}" srcOrd="0" destOrd="0" presId="urn:microsoft.com/office/officeart/2005/8/layout/vList4#1"/>
    <dgm:cxn modelId="{DE3E8398-61E7-4304-9460-AC1176562BF9}" srcId="{C7304D55-9AD6-48A5-999F-F2DEA566ECA2}" destId="{172F4085-55A3-4EAB-850D-959C5319F197}" srcOrd="2" destOrd="0" parTransId="{03DC526D-0165-47C0-B357-7AF19A7F889B}" sibTransId="{F7F5B2E6-02D9-47F7-ABC6-FD6C718C04BB}"/>
    <dgm:cxn modelId="{EA84007C-807E-4A36-B3DB-39FE0BFEC44B}" type="presOf" srcId="{0779481D-E5F2-46D2-902E-5475095298A4}" destId="{70D32992-58D5-47CC-94CC-A6889C233A11}" srcOrd="0" destOrd="3" presId="urn:microsoft.com/office/officeart/2005/8/layout/vList4#1"/>
    <dgm:cxn modelId="{58FAD1F8-B47E-4745-B1F8-C47CDF4D0EC7}" type="presOf" srcId="{D98BB30E-A967-42F6-8705-F9444E0EFFC1}" destId="{6759C1F7-21E4-49B6-A634-F9428B48218F}" srcOrd="1" destOrd="2" presId="urn:microsoft.com/office/officeart/2005/8/layout/vList4#1"/>
    <dgm:cxn modelId="{96531A35-A877-49B5-885F-FF29565EA8FE}" type="presOf" srcId="{B3CDD1B2-939F-4121-BFF1-6D3BE59E0940}" destId="{6759C1F7-21E4-49B6-A634-F9428B48218F}" srcOrd="1" destOrd="5" presId="urn:microsoft.com/office/officeart/2005/8/layout/vList4#1"/>
    <dgm:cxn modelId="{A1E47F22-4111-4C3E-8DE6-BC2AFE42C527}" type="presOf" srcId="{C7304D55-9AD6-48A5-999F-F2DEA566ECA2}" destId="{70D32992-58D5-47CC-94CC-A6889C233A11}" srcOrd="0" destOrd="1" presId="urn:microsoft.com/office/officeart/2005/8/layout/vList4#1"/>
    <dgm:cxn modelId="{50499234-4191-43D7-8225-8467EB0231AC}" type="presOf" srcId="{B3CDD1B2-939F-4121-BFF1-6D3BE59E0940}" destId="{70D32992-58D5-47CC-94CC-A6889C233A11}" srcOrd="0" destOrd="5" presId="urn:microsoft.com/office/officeart/2005/8/layout/vList4#1"/>
    <dgm:cxn modelId="{E5E38FEF-37FD-4559-965E-498453B859FF}" type="presOf" srcId="{7C9A26E0-DF90-4E93-A7D9-A39BA52DAE9A}" destId="{70D32992-58D5-47CC-94CC-A6889C233A11}" srcOrd="0" destOrd="7" presId="urn:microsoft.com/office/officeart/2005/8/layout/vList4#1"/>
    <dgm:cxn modelId="{E9B25B7B-0E51-48A9-9888-774CAA55BBAE}" type="presOf" srcId="{172F4085-55A3-4EAB-850D-959C5319F197}" destId="{70D32992-58D5-47CC-94CC-A6889C233A11}" srcOrd="0" destOrd="4" presId="urn:microsoft.com/office/officeart/2005/8/layout/vList4#1"/>
    <dgm:cxn modelId="{D378DDAD-5A01-441A-A6E4-E9CAC0D30C9D}" type="presOf" srcId="{7C9A26E0-DF90-4E93-A7D9-A39BA52DAE9A}" destId="{6759C1F7-21E4-49B6-A634-F9428B48218F}" srcOrd="1" destOrd="7" presId="urn:microsoft.com/office/officeart/2005/8/layout/vList4#1"/>
    <dgm:cxn modelId="{48607091-BFC0-4B29-BFD8-0AF4184F7CEF}" type="presOf" srcId="{3BCDDC4B-AD82-4FDF-B9B5-2661C131C0E0}" destId="{70D32992-58D5-47CC-94CC-A6889C233A11}" srcOrd="0" destOrd="0" presId="urn:microsoft.com/office/officeart/2005/8/layout/vList4#1"/>
    <dgm:cxn modelId="{C36599B4-C197-45EF-BAC3-CF8A60650F6B}" srcId="{3BCDDC4B-AD82-4FDF-B9B5-2661C131C0E0}" destId="{B3CDD1B2-939F-4121-BFF1-6D3BE59E0940}" srcOrd="1" destOrd="0" parTransId="{307A8723-5F0C-425E-ACA8-093F5ABAFF4D}" sibTransId="{F6667A05-DE07-4B82-BCB1-92BBBE8B71BD}"/>
    <dgm:cxn modelId="{EA692A37-650D-4C70-AEDB-C31C910A6246}" type="presOf" srcId="{D98BB30E-A967-42F6-8705-F9444E0EFFC1}" destId="{70D32992-58D5-47CC-94CC-A6889C233A11}" srcOrd="0" destOrd="2" presId="urn:microsoft.com/office/officeart/2005/8/layout/vList4#1"/>
    <dgm:cxn modelId="{0D4E801B-AC49-4696-A8AE-5CF549BB6531}" srcId="{3BCDDC4B-AD82-4FDF-B9B5-2661C131C0E0}" destId="{C7304D55-9AD6-48A5-999F-F2DEA566ECA2}" srcOrd="0" destOrd="0" parTransId="{A8B1EE8F-8F36-40FA-ABD2-30E0E89B1E1F}" sibTransId="{17E0BF87-4C2B-4C19-8D56-1C9B042FD395}"/>
    <dgm:cxn modelId="{8C93EE07-78CC-4CCA-9950-A4CE70D3C55D}" type="presOf" srcId="{8AFE55B3-5C0E-493C-9C96-5D8A3BAC3CD6}" destId="{F59F6DD0-A3C1-4FD6-95A7-265C5CD0A7B6}" srcOrd="1" destOrd="0" presId="urn:microsoft.com/office/officeart/2005/8/layout/vList4#1"/>
    <dgm:cxn modelId="{D73F00B5-FFAB-4BF5-8DB2-0A0F05A5CAB1}" type="presOf" srcId="{C7304D55-9AD6-48A5-999F-F2DEA566ECA2}" destId="{6759C1F7-21E4-49B6-A634-F9428B48218F}" srcOrd="1" destOrd="1" presId="urn:microsoft.com/office/officeart/2005/8/layout/vList4#1"/>
    <dgm:cxn modelId="{FDFB7DCB-02B1-41D4-801A-E9AC2756B655}" type="presOf" srcId="{172F4085-55A3-4EAB-850D-959C5319F197}" destId="{6759C1F7-21E4-49B6-A634-F9428B48218F}" srcOrd="1" destOrd="4" presId="urn:microsoft.com/office/officeart/2005/8/layout/vList4#1"/>
    <dgm:cxn modelId="{57DA200E-3D6C-48F9-A355-BBC84FA65A45}" srcId="{F8C8FC43-BFD5-4414-B7D2-6BC47651A454}" destId="{8AFE55B3-5C0E-493C-9C96-5D8A3BAC3CD6}" srcOrd="1" destOrd="0" parTransId="{53802191-8C0B-4AE7-922A-B6747CF12181}" sibTransId="{76DFBD8F-0309-4B71-94D9-AB8DF2157533}"/>
    <dgm:cxn modelId="{1A664A28-EDCB-4554-8C4E-B80578FC5EE7}" srcId="{B3CDD1B2-939F-4121-BFF1-6D3BE59E0940}" destId="{3DD40780-B5CD-4966-BE22-FE2212267CE5}" srcOrd="0" destOrd="0" parTransId="{66704B3A-72AE-40EC-8EB4-7F88CB278FAA}" sibTransId="{FA55232B-CDF0-4D06-A737-93619A937157}"/>
    <dgm:cxn modelId="{26325679-132A-4AEA-B24A-1852071B02D9}" type="presOf" srcId="{3DD40780-B5CD-4966-BE22-FE2212267CE5}" destId="{70D32992-58D5-47CC-94CC-A6889C233A11}" srcOrd="0" destOrd="6" presId="urn:microsoft.com/office/officeart/2005/8/layout/vList4#1"/>
    <dgm:cxn modelId="{C282D3E4-E5C4-432D-941F-2A69A96F1115}" type="presParOf" srcId="{1EABF83C-2EF5-4307-A55F-1CC1F917C7DD}" destId="{3815D074-AEE9-4E3D-B386-71FB298C0BB3}" srcOrd="0" destOrd="0" presId="urn:microsoft.com/office/officeart/2005/8/layout/vList4#1"/>
    <dgm:cxn modelId="{D31B8AFF-4126-4362-832F-7E3BD25D3612}" type="presParOf" srcId="{3815D074-AEE9-4E3D-B386-71FB298C0BB3}" destId="{70D32992-58D5-47CC-94CC-A6889C233A11}" srcOrd="0" destOrd="0" presId="urn:microsoft.com/office/officeart/2005/8/layout/vList4#1"/>
    <dgm:cxn modelId="{A0E36DFC-4906-4F88-8191-34442B3FD2BF}" type="presParOf" srcId="{3815D074-AEE9-4E3D-B386-71FB298C0BB3}" destId="{3D0C25C3-CF17-4760-8204-17C4C0F9DB7A}" srcOrd="1" destOrd="0" presId="urn:microsoft.com/office/officeart/2005/8/layout/vList4#1"/>
    <dgm:cxn modelId="{7462D530-7214-45B8-8FBD-F1E1389ADB38}" type="presParOf" srcId="{3815D074-AEE9-4E3D-B386-71FB298C0BB3}" destId="{6759C1F7-21E4-49B6-A634-F9428B48218F}" srcOrd="2" destOrd="0" presId="urn:microsoft.com/office/officeart/2005/8/layout/vList4#1"/>
    <dgm:cxn modelId="{F68DB083-D8F8-4401-B050-DE077E4D731E}" type="presParOf" srcId="{1EABF83C-2EF5-4307-A55F-1CC1F917C7DD}" destId="{9ED25D1C-76A8-4471-B9C4-9F4415D52BE5}" srcOrd="1" destOrd="0" presId="urn:microsoft.com/office/officeart/2005/8/layout/vList4#1"/>
    <dgm:cxn modelId="{A051779F-34CE-4746-A470-03F5053B2CBB}" type="presParOf" srcId="{1EABF83C-2EF5-4307-A55F-1CC1F917C7DD}" destId="{F401773F-D9E4-47C4-B1CB-5A7EF46E39C0}" srcOrd="2" destOrd="0" presId="urn:microsoft.com/office/officeart/2005/8/layout/vList4#1"/>
    <dgm:cxn modelId="{546E2D14-090A-4902-8C53-8503B5700F6F}" type="presParOf" srcId="{F401773F-D9E4-47C4-B1CB-5A7EF46E39C0}" destId="{197E12BC-C8C7-4AC9-897F-8F4FF7852053}" srcOrd="0" destOrd="0" presId="urn:microsoft.com/office/officeart/2005/8/layout/vList4#1"/>
    <dgm:cxn modelId="{BFB17245-0945-4F2F-8294-D7F0A2FB0B21}" type="presParOf" srcId="{F401773F-D9E4-47C4-B1CB-5A7EF46E39C0}" destId="{3031F67A-3560-4636-A3A0-694A8823229C}" srcOrd="1" destOrd="0" presId="urn:microsoft.com/office/officeart/2005/8/layout/vList4#1"/>
    <dgm:cxn modelId="{0A09B677-D7EF-45DF-8D0E-11308560B9B2}" type="presParOf" srcId="{F401773F-D9E4-47C4-B1CB-5A7EF46E39C0}" destId="{F59F6DD0-A3C1-4FD6-95A7-265C5CD0A7B6}" srcOrd="2" destOrd="0" presId="urn:microsoft.com/office/officeart/2005/8/layout/vList4#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381F02-E019-4637-8AE1-A2B843D5ACC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07D08FD-BF03-4BE5-B8AB-ADB7FD3D7E7B}">
      <dgm:prSet/>
      <dgm:spPr/>
      <dgm:t>
        <a:bodyPr/>
        <a:lstStyle/>
        <a:p>
          <a:pPr rtl="0"/>
          <a:r>
            <a:rPr lang="en-US" dirty="0" smtClean="0"/>
            <a:t>Assists people with disabilities to prepare for, get, and keep jobs.  Services may include:</a:t>
          </a:r>
          <a:endParaRPr lang="en-US" dirty="0"/>
        </a:p>
      </dgm:t>
    </dgm:pt>
    <dgm:pt modelId="{980B788A-54EE-4415-ADF3-1B1E435DEBE8}" type="parTrans" cxnId="{83E8C8D1-E454-4801-B590-F67B508FE98F}">
      <dgm:prSet/>
      <dgm:spPr/>
      <dgm:t>
        <a:bodyPr/>
        <a:lstStyle/>
        <a:p>
          <a:endParaRPr lang="en-US"/>
        </a:p>
      </dgm:t>
    </dgm:pt>
    <dgm:pt modelId="{B72DB120-600A-47CB-8069-D73258403F17}" type="sibTrans" cxnId="{83E8C8D1-E454-4801-B590-F67B508FE98F}">
      <dgm:prSet/>
      <dgm:spPr/>
      <dgm:t>
        <a:bodyPr/>
        <a:lstStyle/>
        <a:p>
          <a:endParaRPr lang="en-US"/>
        </a:p>
      </dgm:t>
    </dgm:pt>
    <dgm:pt modelId="{B95A307D-C9A7-4191-8404-6B4F0523FDAE}">
      <dgm:prSet/>
      <dgm:spPr/>
      <dgm:t>
        <a:bodyPr/>
        <a:lstStyle/>
        <a:p>
          <a:pPr rtl="0"/>
          <a:r>
            <a:rPr lang="en-US" dirty="0" smtClean="0"/>
            <a:t>Assessment</a:t>
          </a:r>
          <a:endParaRPr lang="en-US" dirty="0"/>
        </a:p>
      </dgm:t>
    </dgm:pt>
    <dgm:pt modelId="{FFAB5301-CBC0-4180-9ACC-32EF6F35D2EE}" type="parTrans" cxnId="{3D218C35-C24C-4480-B5B7-401749CF2361}">
      <dgm:prSet/>
      <dgm:spPr/>
      <dgm:t>
        <a:bodyPr/>
        <a:lstStyle/>
        <a:p>
          <a:endParaRPr lang="en-US"/>
        </a:p>
      </dgm:t>
    </dgm:pt>
    <dgm:pt modelId="{F56A70C3-05BE-461A-BB83-433BAC17AC51}" type="sibTrans" cxnId="{3D218C35-C24C-4480-B5B7-401749CF2361}">
      <dgm:prSet/>
      <dgm:spPr/>
      <dgm:t>
        <a:bodyPr/>
        <a:lstStyle/>
        <a:p>
          <a:endParaRPr lang="en-US"/>
        </a:p>
      </dgm:t>
    </dgm:pt>
    <dgm:pt modelId="{48A01FF4-655A-4971-814D-BC5182B8111C}">
      <dgm:prSet/>
      <dgm:spPr/>
      <dgm:t>
        <a:bodyPr/>
        <a:lstStyle/>
        <a:p>
          <a:pPr rtl="0"/>
          <a:r>
            <a:rPr lang="en-US" dirty="0" smtClean="0"/>
            <a:t>Counseling and guidance</a:t>
          </a:r>
          <a:endParaRPr lang="en-US" dirty="0"/>
        </a:p>
      </dgm:t>
    </dgm:pt>
    <dgm:pt modelId="{D5AE3514-A036-47C8-8E04-68AC7BF4BF15}" type="parTrans" cxnId="{83864AD7-5FC1-4808-B5A9-FC357C24BF14}">
      <dgm:prSet/>
      <dgm:spPr/>
      <dgm:t>
        <a:bodyPr/>
        <a:lstStyle/>
        <a:p>
          <a:endParaRPr lang="en-US"/>
        </a:p>
      </dgm:t>
    </dgm:pt>
    <dgm:pt modelId="{9C478DCB-935F-4301-9DD2-AFE0E22CF4F5}" type="sibTrans" cxnId="{83864AD7-5FC1-4808-B5A9-FC357C24BF14}">
      <dgm:prSet/>
      <dgm:spPr/>
      <dgm:t>
        <a:bodyPr/>
        <a:lstStyle/>
        <a:p>
          <a:endParaRPr lang="en-US"/>
        </a:p>
      </dgm:t>
    </dgm:pt>
    <dgm:pt modelId="{1D339FF9-8E1F-4A14-84C8-93B071AC6372}">
      <dgm:prSet/>
      <dgm:spPr/>
      <dgm:t>
        <a:bodyPr/>
        <a:lstStyle/>
        <a:p>
          <a:pPr rtl="0"/>
          <a:r>
            <a:rPr lang="en-US" dirty="0" smtClean="0"/>
            <a:t>Information and referral</a:t>
          </a:r>
          <a:endParaRPr lang="en-US" dirty="0"/>
        </a:p>
      </dgm:t>
    </dgm:pt>
    <dgm:pt modelId="{45DEE01B-89FA-4735-AC55-67ED1F7A0BAC}" type="parTrans" cxnId="{1817EDB6-CCC0-4074-A3BB-D7BCD055A8D7}">
      <dgm:prSet/>
      <dgm:spPr/>
      <dgm:t>
        <a:bodyPr/>
        <a:lstStyle/>
        <a:p>
          <a:endParaRPr lang="en-US"/>
        </a:p>
      </dgm:t>
    </dgm:pt>
    <dgm:pt modelId="{0BA70D2B-13FF-4420-B432-9BD45BA043E0}" type="sibTrans" cxnId="{1817EDB6-CCC0-4074-A3BB-D7BCD055A8D7}">
      <dgm:prSet/>
      <dgm:spPr/>
      <dgm:t>
        <a:bodyPr/>
        <a:lstStyle/>
        <a:p>
          <a:endParaRPr lang="en-US"/>
        </a:p>
      </dgm:t>
    </dgm:pt>
    <dgm:pt modelId="{6A52B56D-4597-49B3-9C9B-50EF442EC95C}">
      <dgm:prSet/>
      <dgm:spPr/>
      <dgm:t>
        <a:bodyPr/>
        <a:lstStyle/>
        <a:p>
          <a:pPr rtl="0"/>
          <a:r>
            <a:rPr lang="en-US" dirty="0" smtClean="0"/>
            <a:t>Physical/mental restoration services</a:t>
          </a:r>
          <a:endParaRPr lang="en-US" dirty="0"/>
        </a:p>
      </dgm:t>
    </dgm:pt>
    <dgm:pt modelId="{2D6335A7-0788-405D-A0DA-4B3078E0491C}" type="parTrans" cxnId="{75152F00-ECC4-4C2C-BC5D-DEB1E3F4484F}">
      <dgm:prSet/>
      <dgm:spPr/>
      <dgm:t>
        <a:bodyPr/>
        <a:lstStyle/>
        <a:p>
          <a:endParaRPr lang="en-US"/>
        </a:p>
      </dgm:t>
    </dgm:pt>
    <dgm:pt modelId="{9FE73FAB-C16B-4DEC-8921-B95CECE92133}" type="sibTrans" cxnId="{75152F00-ECC4-4C2C-BC5D-DEB1E3F4484F}">
      <dgm:prSet/>
      <dgm:spPr/>
      <dgm:t>
        <a:bodyPr/>
        <a:lstStyle/>
        <a:p>
          <a:endParaRPr lang="en-US"/>
        </a:p>
      </dgm:t>
    </dgm:pt>
    <dgm:pt modelId="{67F6ACA0-200F-484A-A50D-2B46AA29B67C}">
      <dgm:prSet/>
      <dgm:spPr/>
      <dgm:t>
        <a:bodyPr/>
        <a:lstStyle/>
        <a:p>
          <a:pPr rtl="0"/>
          <a:r>
            <a:rPr lang="en-US" dirty="0" smtClean="0"/>
            <a:t>Rehabilitation technology</a:t>
          </a:r>
          <a:endParaRPr lang="en-US" dirty="0"/>
        </a:p>
      </dgm:t>
    </dgm:pt>
    <dgm:pt modelId="{E7CAABF9-3198-49B8-99FC-DA37D09B3488}" type="parTrans" cxnId="{3AD6D7F9-9F97-4DB3-97A0-08BF06A13E0E}">
      <dgm:prSet/>
      <dgm:spPr/>
      <dgm:t>
        <a:bodyPr/>
        <a:lstStyle/>
        <a:p>
          <a:endParaRPr lang="en-US"/>
        </a:p>
      </dgm:t>
    </dgm:pt>
    <dgm:pt modelId="{2E22D793-B0FB-4FEE-B95D-8656895E99B4}" type="sibTrans" cxnId="{3AD6D7F9-9F97-4DB3-97A0-08BF06A13E0E}">
      <dgm:prSet/>
      <dgm:spPr/>
      <dgm:t>
        <a:bodyPr/>
        <a:lstStyle/>
        <a:p>
          <a:endParaRPr lang="en-US"/>
        </a:p>
      </dgm:t>
    </dgm:pt>
    <dgm:pt modelId="{04747C90-76B7-4A31-86D7-42735AE138A3}">
      <dgm:prSet/>
      <dgm:spPr/>
      <dgm:t>
        <a:bodyPr/>
        <a:lstStyle/>
        <a:p>
          <a:pPr rtl="0"/>
          <a:r>
            <a:rPr lang="en-US" dirty="0" smtClean="0"/>
            <a:t>Skill training</a:t>
          </a:r>
          <a:endParaRPr lang="en-US" dirty="0"/>
        </a:p>
      </dgm:t>
    </dgm:pt>
    <dgm:pt modelId="{93E8E800-6C7B-436B-9143-2618E99EF1F6}" type="parTrans" cxnId="{B3D362D1-5E4C-4572-909F-CA202A0890A9}">
      <dgm:prSet/>
      <dgm:spPr/>
      <dgm:t>
        <a:bodyPr/>
        <a:lstStyle/>
        <a:p>
          <a:endParaRPr lang="en-US"/>
        </a:p>
      </dgm:t>
    </dgm:pt>
    <dgm:pt modelId="{1D9CB7B8-2AFA-4DB1-8A0B-F0BEA9F9D528}" type="sibTrans" cxnId="{B3D362D1-5E4C-4572-909F-CA202A0890A9}">
      <dgm:prSet/>
      <dgm:spPr/>
      <dgm:t>
        <a:bodyPr/>
        <a:lstStyle/>
        <a:p>
          <a:endParaRPr lang="en-US"/>
        </a:p>
      </dgm:t>
    </dgm:pt>
    <dgm:pt modelId="{0A90BD5C-2B1A-4C3D-AFBB-BEF335C95981}">
      <dgm:prSet/>
      <dgm:spPr/>
      <dgm:t>
        <a:bodyPr/>
        <a:lstStyle/>
        <a:p>
          <a:pPr rtl="0"/>
          <a:r>
            <a:rPr lang="en-US" dirty="0" smtClean="0"/>
            <a:t>Job placement assistance</a:t>
          </a:r>
          <a:endParaRPr lang="en-US" dirty="0"/>
        </a:p>
      </dgm:t>
    </dgm:pt>
    <dgm:pt modelId="{C00C40BB-EF6D-4D20-AA38-46F5AF42C9C3}" type="parTrans" cxnId="{7C27101D-7D95-4899-8D7A-165F981EE868}">
      <dgm:prSet/>
      <dgm:spPr/>
      <dgm:t>
        <a:bodyPr/>
        <a:lstStyle/>
        <a:p>
          <a:endParaRPr lang="en-US"/>
        </a:p>
      </dgm:t>
    </dgm:pt>
    <dgm:pt modelId="{C2BF0A79-640C-4A3D-BF7B-BD72D19AF785}" type="sibTrans" cxnId="{7C27101D-7D95-4899-8D7A-165F981EE868}">
      <dgm:prSet/>
      <dgm:spPr/>
      <dgm:t>
        <a:bodyPr/>
        <a:lstStyle/>
        <a:p>
          <a:endParaRPr lang="en-US"/>
        </a:p>
      </dgm:t>
    </dgm:pt>
    <dgm:pt modelId="{2CADD416-BB42-45E7-B417-EA670DFEF515}">
      <dgm:prSet/>
      <dgm:spPr/>
      <dgm:t>
        <a:bodyPr/>
        <a:lstStyle/>
        <a:p>
          <a:pPr rtl="0"/>
          <a:r>
            <a:rPr lang="en-US" dirty="0" smtClean="0"/>
            <a:t>Interpreter services (may also be a responsibility of the university/school)</a:t>
          </a:r>
          <a:endParaRPr lang="en-US" dirty="0"/>
        </a:p>
      </dgm:t>
    </dgm:pt>
    <dgm:pt modelId="{DBFC7744-3E6D-4032-AD66-1D7B3ACD1D57}" type="parTrans" cxnId="{BD501C79-A109-44FF-BF86-9B0715CE17C8}">
      <dgm:prSet/>
      <dgm:spPr/>
      <dgm:t>
        <a:bodyPr/>
        <a:lstStyle/>
        <a:p>
          <a:endParaRPr lang="en-US"/>
        </a:p>
      </dgm:t>
    </dgm:pt>
    <dgm:pt modelId="{60E5A95F-2174-4448-92A3-F19F47D72290}" type="sibTrans" cxnId="{BD501C79-A109-44FF-BF86-9B0715CE17C8}">
      <dgm:prSet/>
      <dgm:spPr/>
      <dgm:t>
        <a:bodyPr/>
        <a:lstStyle/>
        <a:p>
          <a:endParaRPr lang="en-US"/>
        </a:p>
      </dgm:t>
    </dgm:pt>
    <dgm:pt modelId="{2E9F94B2-0B0D-47D4-9844-B82534E43830}">
      <dgm:prSet/>
      <dgm:spPr/>
      <dgm:t>
        <a:bodyPr/>
        <a:lstStyle/>
        <a:p>
          <a:pPr rtl="0"/>
          <a:r>
            <a:rPr lang="en-US" dirty="0" smtClean="0"/>
            <a:t>Supported employment services</a:t>
          </a:r>
          <a:endParaRPr lang="en-US" dirty="0"/>
        </a:p>
      </dgm:t>
    </dgm:pt>
    <dgm:pt modelId="{84B66FBB-3A24-4740-8CF8-FABB70AD2A83}" type="parTrans" cxnId="{63F9166A-0A96-460C-8D3E-91D08D04EDFB}">
      <dgm:prSet/>
      <dgm:spPr/>
      <dgm:t>
        <a:bodyPr/>
        <a:lstStyle/>
        <a:p>
          <a:endParaRPr lang="en-US"/>
        </a:p>
      </dgm:t>
    </dgm:pt>
    <dgm:pt modelId="{BA0F22EE-31A6-4015-BBAC-34DE24BD5D0E}" type="sibTrans" cxnId="{63F9166A-0A96-460C-8D3E-91D08D04EDFB}">
      <dgm:prSet/>
      <dgm:spPr/>
      <dgm:t>
        <a:bodyPr/>
        <a:lstStyle/>
        <a:p>
          <a:endParaRPr lang="en-US"/>
        </a:p>
      </dgm:t>
    </dgm:pt>
    <dgm:pt modelId="{E6C1E1D9-4824-4C90-AA34-E29134B94B0B}">
      <dgm:prSet/>
      <dgm:spPr/>
      <dgm:t>
        <a:bodyPr/>
        <a:lstStyle/>
        <a:p>
          <a:pPr rtl="0"/>
          <a:r>
            <a:rPr lang="en-US" dirty="0" smtClean="0"/>
            <a:t>Pay for tuition, books, tutors, transportation and other needs related to the pursuit of higher education </a:t>
          </a:r>
          <a:endParaRPr lang="en-US" dirty="0"/>
        </a:p>
      </dgm:t>
    </dgm:pt>
    <dgm:pt modelId="{954E9B2A-6E63-46E1-9DF9-500BDCA8639C}" type="parTrans" cxnId="{79578198-D551-4D2A-9A34-5FA10DA81DB1}">
      <dgm:prSet/>
      <dgm:spPr/>
      <dgm:t>
        <a:bodyPr/>
        <a:lstStyle/>
        <a:p>
          <a:endParaRPr lang="en-US"/>
        </a:p>
      </dgm:t>
    </dgm:pt>
    <dgm:pt modelId="{3F16EC3F-3B06-4E54-A743-268987635886}" type="sibTrans" cxnId="{79578198-D551-4D2A-9A34-5FA10DA81DB1}">
      <dgm:prSet/>
      <dgm:spPr/>
      <dgm:t>
        <a:bodyPr/>
        <a:lstStyle/>
        <a:p>
          <a:endParaRPr lang="en-US"/>
        </a:p>
      </dgm:t>
    </dgm:pt>
    <dgm:pt modelId="{E834F92B-9E9F-4885-B9B2-5E0B072EC67C}" type="pres">
      <dgm:prSet presAssocID="{45381F02-E019-4637-8AE1-A2B843D5ACC9}" presName="linear" presStyleCnt="0">
        <dgm:presLayoutVars>
          <dgm:animLvl val="lvl"/>
          <dgm:resizeHandles val="exact"/>
        </dgm:presLayoutVars>
      </dgm:prSet>
      <dgm:spPr/>
      <dgm:t>
        <a:bodyPr/>
        <a:lstStyle/>
        <a:p>
          <a:endParaRPr lang="en-US"/>
        </a:p>
      </dgm:t>
    </dgm:pt>
    <dgm:pt modelId="{4FF0C246-B496-4EE4-9A81-D511EB323D3D}" type="pres">
      <dgm:prSet presAssocID="{707D08FD-BF03-4BE5-B8AB-ADB7FD3D7E7B}" presName="parentText" presStyleLbl="node1" presStyleIdx="0" presStyleCnt="1">
        <dgm:presLayoutVars>
          <dgm:chMax val="0"/>
          <dgm:bulletEnabled val="1"/>
        </dgm:presLayoutVars>
      </dgm:prSet>
      <dgm:spPr/>
      <dgm:t>
        <a:bodyPr/>
        <a:lstStyle/>
        <a:p>
          <a:endParaRPr lang="en-US"/>
        </a:p>
      </dgm:t>
    </dgm:pt>
    <dgm:pt modelId="{3B61F818-5401-41E4-97CF-B90A796150C7}" type="pres">
      <dgm:prSet presAssocID="{707D08FD-BF03-4BE5-B8AB-ADB7FD3D7E7B}" presName="childText" presStyleLbl="revTx" presStyleIdx="0" presStyleCnt="1">
        <dgm:presLayoutVars>
          <dgm:bulletEnabled val="1"/>
        </dgm:presLayoutVars>
      </dgm:prSet>
      <dgm:spPr/>
      <dgm:t>
        <a:bodyPr/>
        <a:lstStyle/>
        <a:p>
          <a:endParaRPr lang="en-US"/>
        </a:p>
      </dgm:t>
    </dgm:pt>
  </dgm:ptLst>
  <dgm:cxnLst>
    <dgm:cxn modelId="{C4D31075-C533-4ACC-A84A-34104F19C8FE}" type="presOf" srcId="{0A90BD5C-2B1A-4C3D-AFBB-BEF335C95981}" destId="{3B61F818-5401-41E4-97CF-B90A796150C7}" srcOrd="0" destOrd="6" presId="urn:microsoft.com/office/officeart/2005/8/layout/vList2"/>
    <dgm:cxn modelId="{BAC1D9B1-093F-4BA5-A93C-BCF1B8382A11}" type="presOf" srcId="{6A52B56D-4597-49B3-9C9B-50EF442EC95C}" destId="{3B61F818-5401-41E4-97CF-B90A796150C7}" srcOrd="0" destOrd="3" presId="urn:microsoft.com/office/officeart/2005/8/layout/vList2"/>
    <dgm:cxn modelId="{63F9166A-0A96-460C-8D3E-91D08D04EDFB}" srcId="{707D08FD-BF03-4BE5-B8AB-ADB7FD3D7E7B}" destId="{2E9F94B2-0B0D-47D4-9844-B82534E43830}" srcOrd="8" destOrd="0" parTransId="{84B66FBB-3A24-4740-8CF8-FABB70AD2A83}" sibTransId="{BA0F22EE-31A6-4015-BBAC-34DE24BD5D0E}"/>
    <dgm:cxn modelId="{CF9BD5C2-B1A7-43AA-966D-5A829AA40EBD}" type="presOf" srcId="{E6C1E1D9-4824-4C90-AA34-E29134B94B0B}" destId="{3B61F818-5401-41E4-97CF-B90A796150C7}" srcOrd="0" destOrd="9" presId="urn:microsoft.com/office/officeart/2005/8/layout/vList2"/>
    <dgm:cxn modelId="{BD501C79-A109-44FF-BF86-9B0715CE17C8}" srcId="{707D08FD-BF03-4BE5-B8AB-ADB7FD3D7E7B}" destId="{2CADD416-BB42-45E7-B417-EA670DFEF515}" srcOrd="7" destOrd="0" parTransId="{DBFC7744-3E6D-4032-AD66-1D7B3ACD1D57}" sibTransId="{60E5A95F-2174-4448-92A3-F19F47D72290}"/>
    <dgm:cxn modelId="{852C5FB5-EE72-40F6-8830-AF44DFF877A4}" type="presOf" srcId="{04747C90-76B7-4A31-86D7-42735AE138A3}" destId="{3B61F818-5401-41E4-97CF-B90A796150C7}" srcOrd="0" destOrd="5" presId="urn:microsoft.com/office/officeart/2005/8/layout/vList2"/>
    <dgm:cxn modelId="{1817EDB6-CCC0-4074-A3BB-D7BCD055A8D7}" srcId="{707D08FD-BF03-4BE5-B8AB-ADB7FD3D7E7B}" destId="{1D339FF9-8E1F-4A14-84C8-93B071AC6372}" srcOrd="2" destOrd="0" parTransId="{45DEE01B-89FA-4735-AC55-67ED1F7A0BAC}" sibTransId="{0BA70D2B-13FF-4420-B432-9BD45BA043E0}"/>
    <dgm:cxn modelId="{A1B6BBEA-D99D-4B7F-A92E-D0FCA851020A}" type="presOf" srcId="{45381F02-E019-4637-8AE1-A2B843D5ACC9}" destId="{E834F92B-9E9F-4885-B9B2-5E0B072EC67C}" srcOrd="0" destOrd="0" presId="urn:microsoft.com/office/officeart/2005/8/layout/vList2"/>
    <dgm:cxn modelId="{8C9FD404-354B-4B18-B3F1-1DCF5357029A}" type="presOf" srcId="{2E9F94B2-0B0D-47D4-9844-B82534E43830}" destId="{3B61F818-5401-41E4-97CF-B90A796150C7}" srcOrd="0" destOrd="8" presId="urn:microsoft.com/office/officeart/2005/8/layout/vList2"/>
    <dgm:cxn modelId="{83864AD7-5FC1-4808-B5A9-FC357C24BF14}" srcId="{707D08FD-BF03-4BE5-B8AB-ADB7FD3D7E7B}" destId="{48A01FF4-655A-4971-814D-BC5182B8111C}" srcOrd="1" destOrd="0" parTransId="{D5AE3514-A036-47C8-8E04-68AC7BF4BF15}" sibTransId="{9C478DCB-935F-4301-9DD2-AFE0E22CF4F5}"/>
    <dgm:cxn modelId="{3AD6D7F9-9F97-4DB3-97A0-08BF06A13E0E}" srcId="{707D08FD-BF03-4BE5-B8AB-ADB7FD3D7E7B}" destId="{67F6ACA0-200F-484A-A50D-2B46AA29B67C}" srcOrd="4" destOrd="0" parTransId="{E7CAABF9-3198-49B8-99FC-DA37D09B3488}" sibTransId="{2E22D793-B0FB-4FEE-B95D-8656895E99B4}"/>
    <dgm:cxn modelId="{BB0DD56A-B536-4B8A-8485-6C131F606A42}" type="presOf" srcId="{B95A307D-C9A7-4191-8404-6B4F0523FDAE}" destId="{3B61F818-5401-41E4-97CF-B90A796150C7}" srcOrd="0" destOrd="0" presId="urn:microsoft.com/office/officeart/2005/8/layout/vList2"/>
    <dgm:cxn modelId="{6DDCFA39-5C7C-41D6-8958-60B0FF38C5FB}" type="presOf" srcId="{2CADD416-BB42-45E7-B417-EA670DFEF515}" destId="{3B61F818-5401-41E4-97CF-B90A796150C7}" srcOrd="0" destOrd="7" presId="urn:microsoft.com/office/officeart/2005/8/layout/vList2"/>
    <dgm:cxn modelId="{79578198-D551-4D2A-9A34-5FA10DA81DB1}" srcId="{707D08FD-BF03-4BE5-B8AB-ADB7FD3D7E7B}" destId="{E6C1E1D9-4824-4C90-AA34-E29134B94B0B}" srcOrd="9" destOrd="0" parTransId="{954E9B2A-6E63-46E1-9DF9-500BDCA8639C}" sibTransId="{3F16EC3F-3B06-4E54-A743-268987635886}"/>
    <dgm:cxn modelId="{3D218C35-C24C-4480-B5B7-401749CF2361}" srcId="{707D08FD-BF03-4BE5-B8AB-ADB7FD3D7E7B}" destId="{B95A307D-C9A7-4191-8404-6B4F0523FDAE}" srcOrd="0" destOrd="0" parTransId="{FFAB5301-CBC0-4180-9ACC-32EF6F35D2EE}" sibTransId="{F56A70C3-05BE-461A-BB83-433BAC17AC51}"/>
    <dgm:cxn modelId="{83E8C8D1-E454-4801-B590-F67B508FE98F}" srcId="{45381F02-E019-4637-8AE1-A2B843D5ACC9}" destId="{707D08FD-BF03-4BE5-B8AB-ADB7FD3D7E7B}" srcOrd="0" destOrd="0" parTransId="{980B788A-54EE-4415-ADF3-1B1E435DEBE8}" sibTransId="{B72DB120-600A-47CB-8069-D73258403F17}"/>
    <dgm:cxn modelId="{B3D362D1-5E4C-4572-909F-CA202A0890A9}" srcId="{707D08FD-BF03-4BE5-B8AB-ADB7FD3D7E7B}" destId="{04747C90-76B7-4A31-86D7-42735AE138A3}" srcOrd="5" destOrd="0" parTransId="{93E8E800-6C7B-436B-9143-2618E99EF1F6}" sibTransId="{1D9CB7B8-2AFA-4DB1-8A0B-F0BEA9F9D528}"/>
    <dgm:cxn modelId="{2A50BCA2-708C-4282-8E15-E3198FAADD62}" type="presOf" srcId="{67F6ACA0-200F-484A-A50D-2B46AA29B67C}" destId="{3B61F818-5401-41E4-97CF-B90A796150C7}" srcOrd="0" destOrd="4" presId="urn:microsoft.com/office/officeart/2005/8/layout/vList2"/>
    <dgm:cxn modelId="{559A9D73-44B8-43B7-9DAA-71E6E980E3D6}" type="presOf" srcId="{48A01FF4-655A-4971-814D-BC5182B8111C}" destId="{3B61F818-5401-41E4-97CF-B90A796150C7}" srcOrd="0" destOrd="1" presId="urn:microsoft.com/office/officeart/2005/8/layout/vList2"/>
    <dgm:cxn modelId="{238E14F2-123B-43D2-8983-005C9FE12AEC}" type="presOf" srcId="{1D339FF9-8E1F-4A14-84C8-93B071AC6372}" destId="{3B61F818-5401-41E4-97CF-B90A796150C7}" srcOrd="0" destOrd="2" presId="urn:microsoft.com/office/officeart/2005/8/layout/vList2"/>
    <dgm:cxn modelId="{75152F00-ECC4-4C2C-BC5D-DEB1E3F4484F}" srcId="{707D08FD-BF03-4BE5-B8AB-ADB7FD3D7E7B}" destId="{6A52B56D-4597-49B3-9C9B-50EF442EC95C}" srcOrd="3" destOrd="0" parTransId="{2D6335A7-0788-405D-A0DA-4B3078E0491C}" sibTransId="{9FE73FAB-C16B-4DEC-8921-B95CECE92133}"/>
    <dgm:cxn modelId="{7C27101D-7D95-4899-8D7A-165F981EE868}" srcId="{707D08FD-BF03-4BE5-B8AB-ADB7FD3D7E7B}" destId="{0A90BD5C-2B1A-4C3D-AFBB-BEF335C95981}" srcOrd="6" destOrd="0" parTransId="{C00C40BB-EF6D-4D20-AA38-46F5AF42C9C3}" sibTransId="{C2BF0A79-640C-4A3D-BF7B-BD72D19AF785}"/>
    <dgm:cxn modelId="{CBD2A360-A351-40D9-9F0F-960BF56309F8}" type="presOf" srcId="{707D08FD-BF03-4BE5-B8AB-ADB7FD3D7E7B}" destId="{4FF0C246-B496-4EE4-9A81-D511EB323D3D}" srcOrd="0" destOrd="0" presId="urn:microsoft.com/office/officeart/2005/8/layout/vList2"/>
    <dgm:cxn modelId="{E1821967-AA2C-4EBE-88D7-FB205D04423B}" type="presParOf" srcId="{E834F92B-9E9F-4885-B9B2-5E0B072EC67C}" destId="{4FF0C246-B496-4EE4-9A81-D511EB323D3D}" srcOrd="0" destOrd="0" presId="urn:microsoft.com/office/officeart/2005/8/layout/vList2"/>
    <dgm:cxn modelId="{1F551F53-5310-4928-9B3A-40A1D4DA0201}" type="presParOf" srcId="{E834F92B-9E9F-4885-B9B2-5E0B072EC67C}" destId="{3B61F818-5401-41E4-97CF-B90A796150C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52D4BDB-DF96-4B11-B0DA-BD5EACFBF6F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61D3C8F-1A48-434B-861C-A4A97A66497B}">
      <dgm:prSet/>
      <dgm:spPr/>
      <dgm:t>
        <a:bodyPr/>
        <a:lstStyle/>
        <a:p>
          <a:pPr rtl="0"/>
          <a:r>
            <a:rPr lang="en-US" dirty="0" smtClean="0"/>
            <a:t>The </a:t>
          </a:r>
          <a:r>
            <a:rPr lang="en-US" dirty="0" smtClean="0">
              <a:solidFill>
                <a:schemeClr val="accent5"/>
              </a:solidFill>
            </a:rPr>
            <a:t>DVR Transition Services </a:t>
          </a:r>
          <a:r>
            <a:rPr lang="en-US" dirty="0" smtClean="0"/>
            <a:t>program assists students transitioning from high school to adult life.  It is in all 19 public school districts in Delaware.  It is also in alternative and private high schools in the state.  The program provides students links to adult services and employment.</a:t>
          </a:r>
          <a:endParaRPr lang="en-US" dirty="0"/>
        </a:p>
      </dgm:t>
    </dgm:pt>
    <dgm:pt modelId="{E538630D-A695-49A4-8B18-86F39E28A790}" type="parTrans" cxnId="{9267263E-6DFE-4741-BAC4-6DA412EAD2DB}">
      <dgm:prSet/>
      <dgm:spPr/>
      <dgm:t>
        <a:bodyPr/>
        <a:lstStyle/>
        <a:p>
          <a:endParaRPr lang="en-US"/>
        </a:p>
      </dgm:t>
    </dgm:pt>
    <dgm:pt modelId="{6C6B9B97-CBFB-4C87-9F09-A3D3421613E3}" type="sibTrans" cxnId="{9267263E-6DFE-4741-BAC4-6DA412EAD2DB}">
      <dgm:prSet/>
      <dgm:spPr/>
      <dgm:t>
        <a:bodyPr/>
        <a:lstStyle/>
        <a:p>
          <a:endParaRPr lang="en-US"/>
        </a:p>
      </dgm:t>
    </dgm:pt>
    <dgm:pt modelId="{FFE2E761-3354-4BF6-9782-0A9B96792A04}">
      <dgm:prSet/>
      <dgm:spPr/>
      <dgm:t>
        <a:bodyPr/>
        <a:lstStyle/>
        <a:p>
          <a:pPr rtl="0"/>
          <a:r>
            <a:rPr lang="en-US" dirty="0" smtClean="0">
              <a:solidFill>
                <a:schemeClr val="accent5"/>
              </a:solidFill>
            </a:rPr>
            <a:t>Supported Education at the Delaware Technical &amp; Community College </a:t>
          </a:r>
          <a:r>
            <a:rPr lang="en-US" dirty="0" smtClean="0"/>
            <a:t>(</a:t>
          </a:r>
          <a:r>
            <a:rPr lang="en-US" dirty="0" smtClean="0">
              <a:solidFill>
                <a:schemeClr val="accent5"/>
              </a:solidFill>
            </a:rPr>
            <a:t>DTCC</a:t>
          </a:r>
          <a:r>
            <a:rPr lang="en-US" dirty="0" smtClean="0"/>
            <a:t>) is a program for students with disabilities who are beginning their first year of college.  This program provides educational supports for transition students enrolled in remedial programs at DTCC.</a:t>
          </a:r>
          <a:endParaRPr lang="en-US" dirty="0"/>
        </a:p>
      </dgm:t>
    </dgm:pt>
    <dgm:pt modelId="{406F12BF-AB71-4A66-8B58-C477AE3629C2}" type="parTrans" cxnId="{F3AA45C8-B887-4EB4-BEDB-6F82D4D2A0F5}">
      <dgm:prSet/>
      <dgm:spPr/>
      <dgm:t>
        <a:bodyPr/>
        <a:lstStyle/>
        <a:p>
          <a:endParaRPr lang="en-US"/>
        </a:p>
      </dgm:t>
    </dgm:pt>
    <dgm:pt modelId="{426AD1EE-D9CF-4C9A-B18D-F3A218392A1B}" type="sibTrans" cxnId="{F3AA45C8-B887-4EB4-BEDB-6F82D4D2A0F5}">
      <dgm:prSet/>
      <dgm:spPr/>
      <dgm:t>
        <a:bodyPr/>
        <a:lstStyle/>
        <a:p>
          <a:endParaRPr lang="en-US"/>
        </a:p>
      </dgm:t>
    </dgm:pt>
    <dgm:pt modelId="{48746767-BED6-4794-8375-8898740E7240}" type="pres">
      <dgm:prSet presAssocID="{F52D4BDB-DF96-4B11-B0DA-BD5EACFBF6F4}" presName="linear" presStyleCnt="0">
        <dgm:presLayoutVars>
          <dgm:animLvl val="lvl"/>
          <dgm:resizeHandles val="exact"/>
        </dgm:presLayoutVars>
      </dgm:prSet>
      <dgm:spPr/>
      <dgm:t>
        <a:bodyPr/>
        <a:lstStyle/>
        <a:p>
          <a:endParaRPr lang="en-US"/>
        </a:p>
      </dgm:t>
    </dgm:pt>
    <dgm:pt modelId="{3A266E9C-6C3B-48FC-856E-54948D88B5B8}" type="pres">
      <dgm:prSet presAssocID="{761D3C8F-1A48-434B-861C-A4A97A66497B}" presName="parentText" presStyleLbl="node1" presStyleIdx="0" presStyleCnt="2">
        <dgm:presLayoutVars>
          <dgm:chMax val="0"/>
          <dgm:bulletEnabled val="1"/>
        </dgm:presLayoutVars>
      </dgm:prSet>
      <dgm:spPr/>
      <dgm:t>
        <a:bodyPr/>
        <a:lstStyle/>
        <a:p>
          <a:endParaRPr lang="en-US"/>
        </a:p>
      </dgm:t>
    </dgm:pt>
    <dgm:pt modelId="{551620B0-8AD2-4404-B3AA-F437F81BB7BF}" type="pres">
      <dgm:prSet presAssocID="{6C6B9B97-CBFB-4C87-9F09-A3D3421613E3}" presName="spacer" presStyleCnt="0"/>
      <dgm:spPr/>
      <dgm:t>
        <a:bodyPr/>
        <a:lstStyle/>
        <a:p>
          <a:endParaRPr lang="en-US"/>
        </a:p>
      </dgm:t>
    </dgm:pt>
    <dgm:pt modelId="{618D1906-C131-4EE6-B7FC-6D7147F49715}" type="pres">
      <dgm:prSet presAssocID="{FFE2E761-3354-4BF6-9782-0A9B96792A04}" presName="parentText" presStyleLbl="node1" presStyleIdx="1" presStyleCnt="2">
        <dgm:presLayoutVars>
          <dgm:chMax val="0"/>
          <dgm:bulletEnabled val="1"/>
        </dgm:presLayoutVars>
      </dgm:prSet>
      <dgm:spPr/>
      <dgm:t>
        <a:bodyPr/>
        <a:lstStyle/>
        <a:p>
          <a:endParaRPr lang="en-US"/>
        </a:p>
      </dgm:t>
    </dgm:pt>
  </dgm:ptLst>
  <dgm:cxnLst>
    <dgm:cxn modelId="{B1C296C8-447B-4F52-9D69-4AA22654B76F}" type="presOf" srcId="{F52D4BDB-DF96-4B11-B0DA-BD5EACFBF6F4}" destId="{48746767-BED6-4794-8375-8898740E7240}" srcOrd="0" destOrd="0" presId="urn:microsoft.com/office/officeart/2005/8/layout/vList2"/>
    <dgm:cxn modelId="{50B2223B-75A9-47C9-BD39-85F0CEA86F4D}" type="presOf" srcId="{FFE2E761-3354-4BF6-9782-0A9B96792A04}" destId="{618D1906-C131-4EE6-B7FC-6D7147F49715}" srcOrd="0" destOrd="0" presId="urn:microsoft.com/office/officeart/2005/8/layout/vList2"/>
    <dgm:cxn modelId="{F3AA45C8-B887-4EB4-BEDB-6F82D4D2A0F5}" srcId="{F52D4BDB-DF96-4B11-B0DA-BD5EACFBF6F4}" destId="{FFE2E761-3354-4BF6-9782-0A9B96792A04}" srcOrd="1" destOrd="0" parTransId="{406F12BF-AB71-4A66-8B58-C477AE3629C2}" sibTransId="{426AD1EE-D9CF-4C9A-B18D-F3A218392A1B}"/>
    <dgm:cxn modelId="{9B5AACB9-2403-446D-8CDF-479F68C85B44}" type="presOf" srcId="{761D3C8F-1A48-434B-861C-A4A97A66497B}" destId="{3A266E9C-6C3B-48FC-856E-54948D88B5B8}" srcOrd="0" destOrd="0" presId="urn:microsoft.com/office/officeart/2005/8/layout/vList2"/>
    <dgm:cxn modelId="{9267263E-6DFE-4741-BAC4-6DA412EAD2DB}" srcId="{F52D4BDB-DF96-4B11-B0DA-BD5EACFBF6F4}" destId="{761D3C8F-1A48-434B-861C-A4A97A66497B}" srcOrd="0" destOrd="0" parTransId="{E538630D-A695-49A4-8B18-86F39E28A790}" sibTransId="{6C6B9B97-CBFB-4C87-9F09-A3D3421613E3}"/>
    <dgm:cxn modelId="{364E0E00-86B5-4272-BE74-3ACD14584115}" type="presParOf" srcId="{48746767-BED6-4794-8375-8898740E7240}" destId="{3A266E9C-6C3B-48FC-856E-54948D88B5B8}" srcOrd="0" destOrd="0" presId="urn:microsoft.com/office/officeart/2005/8/layout/vList2"/>
    <dgm:cxn modelId="{82194457-136D-41D4-97E8-69BDD02F0877}" type="presParOf" srcId="{48746767-BED6-4794-8375-8898740E7240}" destId="{551620B0-8AD2-4404-B3AA-F437F81BB7BF}" srcOrd="1" destOrd="0" presId="urn:microsoft.com/office/officeart/2005/8/layout/vList2"/>
    <dgm:cxn modelId="{81B6D1C6-3ACC-4769-AC6B-B2E4B35B54BA}" type="presParOf" srcId="{48746767-BED6-4794-8375-8898740E7240}" destId="{618D1906-C131-4EE6-B7FC-6D7147F4971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DCFDBDC-E6F8-4AEC-A635-48FB3523501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4F01FFE1-8E34-432E-A7E6-4EF28B5BC18B}">
      <dgm:prSet custT="1"/>
      <dgm:spPr/>
      <dgm:t>
        <a:bodyPr/>
        <a:lstStyle/>
        <a:p>
          <a:pPr rtl="0"/>
          <a:r>
            <a:rPr lang="en-US" sz="2400" dirty="0" smtClean="0"/>
            <a:t>SAT and ACT</a:t>
          </a:r>
          <a:endParaRPr lang="en-US" sz="2400" dirty="0"/>
        </a:p>
      </dgm:t>
    </dgm:pt>
    <dgm:pt modelId="{BD6F4314-6F01-4A35-9896-A2B7A83114EE}" type="parTrans" cxnId="{97AF1ABF-02BF-428C-9C27-3E29854DEF77}">
      <dgm:prSet/>
      <dgm:spPr/>
      <dgm:t>
        <a:bodyPr/>
        <a:lstStyle/>
        <a:p>
          <a:endParaRPr lang="en-US"/>
        </a:p>
      </dgm:t>
    </dgm:pt>
    <dgm:pt modelId="{439EC2B9-738B-4DB5-934F-AA9F0F3BB180}" type="sibTrans" cxnId="{97AF1ABF-02BF-428C-9C27-3E29854DEF77}">
      <dgm:prSet/>
      <dgm:spPr/>
      <dgm:t>
        <a:bodyPr/>
        <a:lstStyle/>
        <a:p>
          <a:endParaRPr lang="en-US"/>
        </a:p>
      </dgm:t>
    </dgm:pt>
    <dgm:pt modelId="{312CD0D2-EA2F-4BF0-BC83-89CC3AFB03E5}">
      <dgm:prSet/>
      <dgm:spPr/>
      <dgm:t>
        <a:bodyPr/>
        <a:lstStyle/>
        <a:p>
          <a:pPr rtl="0"/>
          <a:r>
            <a:rPr lang="en-US" dirty="0" smtClean="0"/>
            <a:t>College </a:t>
          </a:r>
          <a:r>
            <a:rPr lang="en-US" dirty="0" smtClean="0"/>
            <a:t>admission </a:t>
          </a:r>
          <a:r>
            <a:rPr lang="en-US" dirty="0" smtClean="0"/>
            <a:t>tests (SAT covers </a:t>
          </a:r>
          <a:r>
            <a:rPr lang="en-US" dirty="0" smtClean="0"/>
            <a:t>reading, writing, and </a:t>
          </a:r>
          <a:r>
            <a:rPr lang="en-US" dirty="0" smtClean="0"/>
            <a:t>math; ACT covers English, math, science, reading and there is an optional writing component).</a:t>
          </a:r>
          <a:endParaRPr lang="en-US" dirty="0"/>
        </a:p>
      </dgm:t>
    </dgm:pt>
    <dgm:pt modelId="{DFA4D5D8-3393-4843-9896-DF929ACE9354}" type="parTrans" cxnId="{89E55947-0871-47E8-8B5D-5253A2D0D63B}">
      <dgm:prSet/>
      <dgm:spPr/>
      <dgm:t>
        <a:bodyPr/>
        <a:lstStyle/>
        <a:p>
          <a:endParaRPr lang="en-US"/>
        </a:p>
      </dgm:t>
    </dgm:pt>
    <dgm:pt modelId="{CAF15D4B-8F7B-467D-A034-EE65EF2E8067}" type="sibTrans" cxnId="{89E55947-0871-47E8-8B5D-5253A2D0D63B}">
      <dgm:prSet/>
      <dgm:spPr/>
      <dgm:t>
        <a:bodyPr/>
        <a:lstStyle/>
        <a:p>
          <a:endParaRPr lang="en-US"/>
        </a:p>
      </dgm:t>
    </dgm:pt>
    <dgm:pt modelId="{4892F42F-761D-43F1-876D-4916AECA220C}">
      <dgm:prSet/>
      <dgm:spPr/>
      <dgm:t>
        <a:bodyPr/>
        <a:lstStyle/>
        <a:p>
          <a:pPr rtl="0"/>
          <a:r>
            <a:rPr lang="en-US" dirty="0" smtClean="0"/>
            <a:t>You may be eligible for an accommodation when you take the </a:t>
          </a:r>
          <a:r>
            <a:rPr lang="en-US" dirty="0" smtClean="0"/>
            <a:t>SAT or ACT,  </a:t>
          </a:r>
          <a:r>
            <a:rPr lang="en-US" dirty="0" smtClean="0"/>
            <a:t>if your disability affects your ability to take a test.</a:t>
          </a:r>
          <a:endParaRPr lang="en-US" dirty="0"/>
        </a:p>
      </dgm:t>
    </dgm:pt>
    <dgm:pt modelId="{52E9AADC-B77A-49B2-8B3C-FA0CB37C7A36}" type="parTrans" cxnId="{7EC61AE3-117E-4E10-9050-D4D230C5FABD}">
      <dgm:prSet/>
      <dgm:spPr/>
      <dgm:t>
        <a:bodyPr/>
        <a:lstStyle/>
        <a:p>
          <a:endParaRPr lang="en-US"/>
        </a:p>
      </dgm:t>
    </dgm:pt>
    <dgm:pt modelId="{CA416E2C-143E-4936-A62E-E6387415D5B6}" type="sibTrans" cxnId="{7EC61AE3-117E-4E10-9050-D4D230C5FABD}">
      <dgm:prSet/>
      <dgm:spPr/>
      <dgm:t>
        <a:bodyPr/>
        <a:lstStyle/>
        <a:p>
          <a:endParaRPr lang="en-US"/>
        </a:p>
      </dgm:t>
    </dgm:pt>
    <dgm:pt modelId="{E25CAF93-3BAA-4DD2-BDB2-7874EFC97024}">
      <dgm:prSet/>
      <dgm:spPr/>
      <dgm:t>
        <a:bodyPr/>
        <a:lstStyle/>
        <a:p>
          <a:pPr rtl="0"/>
          <a:r>
            <a:rPr lang="en-US" dirty="0" smtClean="0"/>
            <a:t>You will need to provide documentation of your disability that states what your disability is and how your disability impacts your ability to take a test.</a:t>
          </a:r>
          <a:endParaRPr lang="en-US" dirty="0"/>
        </a:p>
      </dgm:t>
    </dgm:pt>
    <dgm:pt modelId="{E80BF7A4-B1DE-4EA4-98DF-488D1D6D296D}" type="parTrans" cxnId="{0C4ED560-0C35-49D8-80F8-0BBD4ECAF0EF}">
      <dgm:prSet/>
      <dgm:spPr/>
      <dgm:t>
        <a:bodyPr/>
        <a:lstStyle/>
        <a:p>
          <a:endParaRPr lang="en-US"/>
        </a:p>
      </dgm:t>
    </dgm:pt>
    <dgm:pt modelId="{0B042745-F53A-4901-8044-60A575CD8C5A}" type="sibTrans" cxnId="{0C4ED560-0C35-49D8-80F8-0BBD4ECAF0EF}">
      <dgm:prSet/>
      <dgm:spPr/>
      <dgm:t>
        <a:bodyPr/>
        <a:lstStyle/>
        <a:p>
          <a:endParaRPr lang="en-US"/>
        </a:p>
      </dgm:t>
    </dgm:pt>
    <dgm:pt modelId="{A1A44D58-D97E-4D09-B6CA-1E6F0C1741D9}">
      <dgm:prSet custT="1"/>
      <dgm:spPr/>
      <dgm:t>
        <a:bodyPr/>
        <a:lstStyle/>
        <a:p>
          <a:pPr rtl="0"/>
          <a:r>
            <a:rPr lang="en-US" sz="2400" dirty="0" smtClean="0"/>
            <a:t>ASSET and ACT COMPASS</a:t>
          </a:r>
          <a:endParaRPr lang="en-US" sz="2400" dirty="0"/>
        </a:p>
      </dgm:t>
    </dgm:pt>
    <dgm:pt modelId="{90B54326-195D-440C-90CE-8CEE27952233}" type="parTrans" cxnId="{4BBE9131-B0DA-4EF9-A060-5CAA79B44688}">
      <dgm:prSet/>
      <dgm:spPr/>
      <dgm:t>
        <a:bodyPr/>
        <a:lstStyle/>
        <a:p>
          <a:endParaRPr lang="en-US"/>
        </a:p>
      </dgm:t>
    </dgm:pt>
    <dgm:pt modelId="{98645D78-2561-45CE-9683-65EE14C92E4B}" type="sibTrans" cxnId="{4BBE9131-B0DA-4EF9-A060-5CAA79B44688}">
      <dgm:prSet/>
      <dgm:spPr/>
      <dgm:t>
        <a:bodyPr/>
        <a:lstStyle/>
        <a:p>
          <a:endParaRPr lang="en-US"/>
        </a:p>
      </dgm:t>
    </dgm:pt>
    <dgm:pt modelId="{8109E544-50B3-4CA3-90E9-728AAD029FF0}">
      <dgm:prSet custT="1"/>
      <dgm:spPr/>
      <dgm:t>
        <a:bodyPr/>
        <a:lstStyle/>
        <a:p>
          <a:pPr rtl="0"/>
          <a:r>
            <a:rPr lang="en-US" altLang="en-US" sz="1800" dirty="0" smtClean="0"/>
            <a:t>ASSET – often used by community and technical colleges</a:t>
          </a:r>
          <a:endParaRPr lang="en-US" sz="1800" dirty="0"/>
        </a:p>
      </dgm:t>
    </dgm:pt>
    <dgm:pt modelId="{35BB2FCA-77E7-4362-89DC-AE1709771846}" type="parTrans" cxnId="{3FFB7131-2D8D-4C69-9D1D-91D1639BCBAC}">
      <dgm:prSet/>
      <dgm:spPr/>
      <dgm:t>
        <a:bodyPr/>
        <a:lstStyle/>
        <a:p>
          <a:endParaRPr lang="en-US"/>
        </a:p>
      </dgm:t>
    </dgm:pt>
    <dgm:pt modelId="{97C0DB0F-199D-4F7E-8995-79E757648F2D}" type="sibTrans" cxnId="{3FFB7131-2D8D-4C69-9D1D-91D1639BCBAC}">
      <dgm:prSet/>
      <dgm:spPr/>
      <dgm:t>
        <a:bodyPr/>
        <a:lstStyle/>
        <a:p>
          <a:endParaRPr lang="en-US"/>
        </a:p>
      </dgm:t>
    </dgm:pt>
    <dgm:pt modelId="{8D74DCD1-D23E-4537-9571-A2BD017E2689}">
      <dgm:prSet custT="1"/>
      <dgm:spPr/>
      <dgm:t>
        <a:bodyPr/>
        <a:lstStyle/>
        <a:p>
          <a:pPr rtl="0"/>
          <a:r>
            <a:rPr lang="en-US" sz="1800" dirty="0" smtClean="0"/>
            <a:t>Examples of specific standardized testing accommodations</a:t>
          </a:r>
          <a:endParaRPr lang="en-US" sz="1800" dirty="0"/>
        </a:p>
      </dgm:t>
    </dgm:pt>
    <dgm:pt modelId="{F9A46F08-A9CA-4B61-A275-379B8F4F1D61}" type="parTrans" cxnId="{F23FB858-FCE1-4196-A74B-455D314D7546}">
      <dgm:prSet/>
      <dgm:spPr/>
      <dgm:t>
        <a:bodyPr/>
        <a:lstStyle/>
        <a:p>
          <a:endParaRPr lang="en-US"/>
        </a:p>
      </dgm:t>
    </dgm:pt>
    <dgm:pt modelId="{BC932274-3995-4909-8365-27ADD6B37F0C}" type="sibTrans" cxnId="{F23FB858-FCE1-4196-A74B-455D314D7546}">
      <dgm:prSet/>
      <dgm:spPr/>
      <dgm:t>
        <a:bodyPr/>
        <a:lstStyle/>
        <a:p>
          <a:endParaRPr lang="en-US"/>
        </a:p>
      </dgm:t>
    </dgm:pt>
    <dgm:pt modelId="{D0EEB617-F0E0-4099-AE00-DE21C3D71F34}">
      <dgm:prSet custT="1"/>
      <dgm:spPr/>
      <dgm:t>
        <a:bodyPr/>
        <a:lstStyle/>
        <a:p>
          <a:pPr rtl="0"/>
          <a:r>
            <a:rPr lang="en-US" sz="1800" dirty="0" smtClean="0"/>
            <a:t>Extended time (your request will need to specify how much extra time you need, such as time-and-a-half)</a:t>
          </a:r>
          <a:endParaRPr lang="en-US" sz="1800" dirty="0"/>
        </a:p>
      </dgm:t>
    </dgm:pt>
    <dgm:pt modelId="{E42FFC83-8834-4B2C-95FB-330C7CCB3317}" type="parTrans" cxnId="{DC250154-EEE9-4E63-9231-552CA54B74F5}">
      <dgm:prSet/>
      <dgm:spPr/>
      <dgm:t>
        <a:bodyPr/>
        <a:lstStyle/>
        <a:p>
          <a:endParaRPr lang="en-US"/>
        </a:p>
      </dgm:t>
    </dgm:pt>
    <dgm:pt modelId="{E13DE4ED-699A-45A4-814F-05093F3A8CC6}" type="sibTrans" cxnId="{DC250154-EEE9-4E63-9231-552CA54B74F5}">
      <dgm:prSet/>
      <dgm:spPr/>
      <dgm:t>
        <a:bodyPr/>
        <a:lstStyle/>
        <a:p>
          <a:endParaRPr lang="en-US"/>
        </a:p>
      </dgm:t>
    </dgm:pt>
    <dgm:pt modelId="{4E739AEA-490D-4A1E-B25E-3C90129E8537}">
      <dgm:prSet custT="1"/>
      <dgm:spPr/>
      <dgm:t>
        <a:bodyPr/>
        <a:lstStyle/>
        <a:p>
          <a:pPr rtl="0"/>
          <a:r>
            <a:rPr lang="en-US" sz="1800" dirty="0" smtClean="0"/>
            <a:t>An alternative </a:t>
          </a:r>
          <a:r>
            <a:rPr lang="en-US" sz="1800" dirty="0" smtClean="0"/>
            <a:t>testing location</a:t>
          </a:r>
          <a:endParaRPr lang="en-US" sz="1800" dirty="0"/>
        </a:p>
      </dgm:t>
    </dgm:pt>
    <dgm:pt modelId="{C3D6BF2A-8BEF-40E8-8D21-F8221FA93180}" type="parTrans" cxnId="{679A2FDF-9704-4341-BAE5-85E8BF100450}">
      <dgm:prSet/>
      <dgm:spPr/>
      <dgm:t>
        <a:bodyPr/>
        <a:lstStyle/>
        <a:p>
          <a:endParaRPr lang="en-US"/>
        </a:p>
      </dgm:t>
    </dgm:pt>
    <dgm:pt modelId="{4F6C7C28-82E0-4CF9-AA79-8B822AE3A748}" type="sibTrans" cxnId="{679A2FDF-9704-4341-BAE5-85E8BF100450}">
      <dgm:prSet/>
      <dgm:spPr/>
      <dgm:t>
        <a:bodyPr/>
        <a:lstStyle/>
        <a:p>
          <a:endParaRPr lang="en-US"/>
        </a:p>
      </dgm:t>
    </dgm:pt>
    <dgm:pt modelId="{66731481-350A-49BC-9E85-003DA6289443}">
      <dgm:prSet custT="1"/>
      <dgm:spPr/>
      <dgm:t>
        <a:bodyPr/>
        <a:lstStyle/>
        <a:p>
          <a:pPr rtl="0"/>
          <a:r>
            <a:rPr lang="en-US" sz="1800" dirty="0" smtClean="0"/>
            <a:t>Alternative testing format (for example, testing format for an individual with a visual impairment)</a:t>
          </a:r>
          <a:endParaRPr lang="en-US" sz="1800" dirty="0"/>
        </a:p>
      </dgm:t>
    </dgm:pt>
    <dgm:pt modelId="{A48FBC0C-63EC-4C43-ACCA-DDE1048EDBD8}" type="parTrans" cxnId="{80959783-3312-4A80-93FB-F7BD5A80B670}">
      <dgm:prSet/>
      <dgm:spPr/>
      <dgm:t>
        <a:bodyPr/>
        <a:lstStyle/>
        <a:p>
          <a:endParaRPr lang="en-US"/>
        </a:p>
      </dgm:t>
    </dgm:pt>
    <dgm:pt modelId="{6B349AA5-420B-44A6-8F7D-F3B8BF220DA8}" type="sibTrans" cxnId="{80959783-3312-4A80-93FB-F7BD5A80B670}">
      <dgm:prSet/>
      <dgm:spPr/>
      <dgm:t>
        <a:bodyPr/>
        <a:lstStyle/>
        <a:p>
          <a:endParaRPr lang="en-US"/>
        </a:p>
      </dgm:t>
    </dgm:pt>
    <dgm:pt modelId="{978A81B2-B19D-4E28-93A6-8F546516DC6A}">
      <dgm:prSet custT="1"/>
      <dgm:spPr/>
      <dgm:t>
        <a:bodyPr/>
        <a:lstStyle/>
        <a:p>
          <a:pPr rtl="0"/>
          <a:endParaRPr lang="en-US" sz="1800" dirty="0"/>
        </a:p>
      </dgm:t>
    </dgm:pt>
    <dgm:pt modelId="{E68B9FC2-BB80-430D-B6F9-FBD138FE3882}" type="parTrans" cxnId="{84E09F38-FC4E-462B-B549-6EA905058327}">
      <dgm:prSet/>
      <dgm:spPr/>
      <dgm:t>
        <a:bodyPr/>
        <a:lstStyle/>
        <a:p>
          <a:endParaRPr lang="en-US"/>
        </a:p>
      </dgm:t>
    </dgm:pt>
    <dgm:pt modelId="{ACB7A419-3730-4832-BD72-B77FFD76D343}" type="sibTrans" cxnId="{84E09F38-FC4E-462B-B549-6EA905058327}">
      <dgm:prSet/>
      <dgm:spPr/>
      <dgm:t>
        <a:bodyPr/>
        <a:lstStyle/>
        <a:p>
          <a:endParaRPr lang="en-US"/>
        </a:p>
      </dgm:t>
    </dgm:pt>
    <dgm:pt modelId="{7CEE109B-36A0-4E70-8C07-F53735E73E83}">
      <dgm:prSet custT="1"/>
      <dgm:spPr/>
      <dgm:t>
        <a:bodyPr/>
        <a:lstStyle/>
        <a:p>
          <a:pPr rtl="0"/>
          <a:endParaRPr lang="en-US" sz="1800" dirty="0"/>
        </a:p>
      </dgm:t>
    </dgm:pt>
    <dgm:pt modelId="{316DE0EC-BAA8-4F49-ADF7-7E19002DC530}" type="parTrans" cxnId="{A5EEBF3F-43B5-4D26-80EE-5F26E1B4B45D}">
      <dgm:prSet/>
      <dgm:spPr/>
      <dgm:t>
        <a:bodyPr/>
        <a:lstStyle/>
        <a:p>
          <a:endParaRPr lang="en-US"/>
        </a:p>
      </dgm:t>
    </dgm:pt>
    <dgm:pt modelId="{6E401BB2-4FE9-49CA-9F6D-9BBF1BCF0800}" type="sibTrans" cxnId="{A5EEBF3F-43B5-4D26-80EE-5F26E1B4B45D}">
      <dgm:prSet/>
      <dgm:spPr/>
      <dgm:t>
        <a:bodyPr/>
        <a:lstStyle/>
        <a:p>
          <a:endParaRPr lang="en-US"/>
        </a:p>
      </dgm:t>
    </dgm:pt>
    <dgm:pt modelId="{EAA6A007-608E-4962-9E6F-EAD001E202FB}">
      <dgm:prSet/>
      <dgm:spPr/>
      <dgm:t>
        <a:bodyPr/>
        <a:lstStyle/>
        <a:p>
          <a:pPr rtl="0"/>
          <a:endParaRPr lang="en-US" dirty="0"/>
        </a:p>
      </dgm:t>
    </dgm:pt>
    <dgm:pt modelId="{1531C306-9642-4790-8AFF-DCD948DD46A1}" type="parTrans" cxnId="{12B9D1C9-ECBE-413D-B80B-C678FBBEFBD2}">
      <dgm:prSet/>
      <dgm:spPr/>
      <dgm:t>
        <a:bodyPr/>
        <a:lstStyle/>
        <a:p>
          <a:endParaRPr lang="en-US"/>
        </a:p>
      </dgm:t>
    </dgm:pt>
    <dgm:pt modelId="{53303F48-992C-4AE1-A8D5-3E6D52605765}" type="sibTrans" cxnId="{12B9D1C9-ECBE-413D-B80B-C678FBBEFBD2}">
      <dgm:prSet/>
      <dgm:spPr/>
      <dgm:t>
        <a:bodyPr/>
        <a:lstStyle/>
        <a:p>
          <a:endParaRPr lang="en-US"/>
        </a:p>
      </dgm:t>
    </dgm:pt>
    <dgm:pt modelId="{E7741735-EF9A-417F-8E9B-D2E6165E210A}">
      <dgm:prSet/>
      <dgm:spPr/>
      <dgm:t>
        <a:bodyPr/>
        <a:lstStyle/>
        <a:p>
          <a:pPr rtl="0"/>
          <a:endParaRPr lang="en-US" dirty="0"/>
        </a:p>
      </dgm:t>
    </dgm:pt>
    <dgm:pt modelId="{4D479C70-5383-479D-B82C-4C9AAC494D67}" type="parTrans" cxnId="{1513D046-E785-4E34-9282-7947359A1F47}">
      <dgm:prSet/>
      <dgm:spPr/>
      <dgm:t>
        <a:bodyPr/>
        <a:lstStyle/>
        <a:p>
          <a:endParaRPr lang="en-US"/>
        </a:p>
      </dgm:t>
    </dgm:pt>
    <dgm:pt modelId="{8E977A98-166A-49B7-92A8-5B92A800B967}" type="sibTrans" cxnId="{1513D046-E785-4E34-9282-7947359A1F47}">
      <dgm:prSet/>
      <dgm:spPr/>
      <dgm:t>
        <a:bodyPr/>
        <a:lstStyle/>
        <a:p>
          <a:endParaRPr lang="en-US"/>
        </a:p>
      </dgm:t>
    </dgm:pt>
    <dgm:pt modelId="{AB29EAD5-CE3B-486E-A5D2-2A1293E99510}">
      <dgm:prSet custT="1"/>
      <dgm:spPr/>
      <dgm:t>
        <a:bodyPr/>
        <a:lstStyle/>
        <a:p>
          <a:endParaRPr lang="en-US" altLang="en-US" sz="1800" dirty="0"/>
        </a:p>
      </dgm:t>
    </dgm:pt>
    <dgm:pt modelId="{058B1ECE-6920-4C94-833A-F37A6BB2FA05}" type="parTrans" cxnId="{E458ADDB-6FE2-4C48-96BC-A05F74CEF3E0}">
      <dgm:prSet/>
      <dgm:spPr/>
      <dgm:t>
        <a:bodyPr/>
        <a:lstStyle/>
        <a:p>
          <a:endParaRPr lang="en-US"/>
        </a:p>
      </dgm:t>
    </dgm:pt>
    <dgm:pt modelId="{E40F2F28-0B49-4FBC-8596-B9037C09E2C4}" type="sibTrans" cxnId="{E458ADDB-6FE2-4C48-96BC-A05F74CEF3E0}">
      <dgm:prSet/>
      <dgm:spPr/>
      <dgm:t>
        <a:bodyPr/>
        <a:lstStyle/>
        <a:p>
          <a:endParaRPr lang="en-US"/>
        </a:p>
      </dgm:t>
    </dgm:pt>
    <dgm:pt modelId="{F03E0A35-6CAC-4BBB-9F0D-8FF3C7C64F9C}">
      <dgm:prSet custT="1"/>
      <dgm:spPr/>
      <dgm:t>
        <a:bodyPr/>
        <a:lstStyle/>
        <a:p>
          <a:r>
            <a:rPr lang="en-US" altLang="en-US" sz="1800" dirty="0" smtClean="0"/>
            <a:t>ACT COMPASS – evaluates students in the areas of Reading, Writing Skills, Writing Essay, Math, and English as a Second Language.  Sometimes used by two-year colleges</a:t>
          </a:r>
          <a:endParaRPr lang="en-US" altLang="en-US" sz="1800" dirty="0"/>
        </a:p>
      </dgm:t>
    </dgm:pt>
    <dgm:pt modelId="{2F3FFCAF-8181-41DE-A8EF-0780D4A3B1B0}" type="parTrans" cxnId="{5D347BEE-C01B-47CA-BDE5-F36F83111E18}">
      <dgm:prSet/>
      <dgm:spPr/>
      <dgm:t>
        <a:bodyPr/>
        <a:lstStyle/>
        <a:p>
          <a:endParaRPr lang="en-US"/>
        </a:p>
      </dgm:t>
    </dgm:pt>
    <dgm:pt modelId="{DA0845F5-A5D9-4FC7-B4C0-22B54A27CC5D}" type="sibTrans" cxnId="{5D347BEE-C01B-47CA-BDE5-F36F83111E18}">
      <dgm:prSet/>
      <dgm:spPr/>
      <dgm:t>
        <a:bodyPr/>
        <a:lstStyle/>
        <a:p>
          <a:endParaRPr lang="en-US"/>
        </a:p>
      </dgm:t>
    </dgm:pt>
    <dgm:pt modelId="{21D9CFFA-8E33-4BA0-86C4-651AFCC877AC}" type="pres">
      <dgm:prSet presAssocID="{7DCFDBDC-E6F8-4AEC-A635-48FB3523501D}" presName="Name0" presStyleCnt="0">
        <dgm:presLayoutVars>
          <dgm:dir/>
          <dgm:animLvl val="lvl"/>
          <dgm:resizeHandles val="exact"/>
        </dgm:presLayoutVars>
      </dgm:prSet>
      <dgm:spPr/>
      <dgm:t>
        <a:bodyPr/>
        <a:lstStyle/>
        <a:p>
          <a:endParaRPr lang="en-US"/>
        </a:p>
      </dgm:t>
    </dgm:pt>
    <dgm:pt modelId="{6DC254C1-65EC-4B8C-8247-1C223260D22F}" type="pres">
      <dgm:prSet presAssocID="{4F01FFE1-8E34-432E-A7E6-4EF28B5BC18B}" presName="composite" presStyleCnt="0"/>
      <dgm:spPr/>
    </dgm:pt>
    <dgm:pt modelId="{CC4BF0C0-A425-4F93-80B8-54DF95EC1AA5}" type="pres">
      <dgm:prSet presAssocID="{4F01FFE1-8E34-432E-A7E6-4EF28B5BC18B}" presName="parTx" presStyleLbl="alignNode1" presStyleIdx="0" presStyleCnt="3">
        <dgm:presLayoutVars>
          <dgm:chMax val="0"/>
          <dgm:chPref val="0"/>
          <dgm:bulletEnabled val="1"/>
        </dgm:presLayoutVars>
      </dgm:prSet>
      <dgm:spPr/>
      <dgm:t>
        <a:bodyPr/>
        <a:lstStyle/>
        <a:p>
          <a:endParaRPr lang="en-US"/>
        </a:p>
      </dgm:t>
    </dgm:pt>
    <dgm:pt modelId="{68F3F9EB-48AE-4C14-A4E7-705F3C70E9C7}" type="pres">
      <dgm:prSet presAssocID="{4F01FFE1-8E34-432E-A7E6-4EF28B5BC18B}" presName="desTx" presStyleLbl="alignAccFollowNode1" presStyleIdx="0" presStyleCnt="3">
        <dgm:presLayoutVars>
          <dgm:bulletEnabled val="1"/>
        </dgm:presLayoutVars>
      </dgm:prSet>
      <dgm:spPr/>
      <dgm:t>
        <a:bodyPr/>
        <a:lstStyle/>
        <a:p>
          <a:endParaRPr lang="en-US"/>
        </a:p>
      </dgm:t>
    </dgm:pt>
    <dgm:pt modelId="{92FF7A34-0E8D-4FC5-BF1D-4AF00D9BCD7C}" type="pres">
      <dgm:prSet presAssocID="{439EC2B9-738B-4DB5-934F-AA9F0F3BB180}" presName="space" presStyleCnt="0"/>
      <dgm:spPr/>
    </dgm:pt>
    <dgm:pt modelId="{F4EFFC60-33F3-4AB4-B589-928CAFF8901C}" type="pres">
      <dgm:prSet presAssocID="{A1A44D58-D97E-4D09-B6CA-1E6F0C1741D9}" presName="composite" presStyleCnt="0"/>
      <dgm:spPr/>
    </dgm:pt>
    <dgm:pt modelId="{C6F419AB-AC1A-446B-AC43-2C7854FE8555}" type="pres">
      <dgm:prSet presAssocID="{A1A44D58-D97E-4D09-B6CA-1E6F0C1741D9}" presName="parTx" presStyleLbl="alignNode1" presStyleIdx="1" presStyleCnt="3">
        <dgm:presLayoutVars>
          <dgm:chMax val="0"/>
          <dgm:chPref val="0"/>
          <dgm:bulletEnabled val="1"/>
        </dgm:presLayoutVars>
      </dgm:prSet>
      <dgm:spPr/>
      <dgm:t>
        <a:bodyPr/>
        <a:lstStyle/>
        <a:p>
          <a:endParaRPr lang="en-US"/>
        </a:p>
      </dgm:t>
    </dgm:pt>
    <dgm:pt modelId="{241F20F3-26F6-449D-AE35-2DB40D5496D1}" type="pres">
      <dgm:prSet presAssocID="{A1A44D58-D97E-4D09-B6CA-1E6F0C1741D9}" presName="desTx" presStyleLbl="alignAccFollowNode1" presStyleIdx="1" presStyleCnt="3">
        <dgm:presLayoutVars>
          <dgm:bulletEnabled val="1"/>
        </dgm:presLayoutVars>
      </dgm:prSet>
      <dgm:spPr/>
      <dgm:t>
        <a:bodyPr/>
        <a:lstStyle/>
        <a:p>
          <a:endParaRPr lang="en-US"/>
        </a:p>
      </dgm:t>
    </dgm:pt>
    <dgm:pt modelId="{45175CA9-676B-45A2-97F7-05659815CAF0}" type="pres">
      <dgm:prSet presAssocID="{98645D78-2561-45CE-9683-65EE14C92E4B}" presName="space" presStyleCnt="0"/>
      <dgm:spPr/>
    </dgm:pt>
    <dgm:pt modelId="{F9C48A91-ECB4-4264-A71E-9624BB51CA57}" type="pres">
      <dgm:prSet presAssocID="{8D74DCD1-D23E-4537-9571-A2BD017E2689}" presName="composite" presStyleCnt="0"/>
      <dgm:spPr/>
    </dgm:pt>
    <dgm:pt modelId="{6E277F5A-7787-4260-8E93-0E4AC6D7C74B}" type="pres">
      <dgm:prSet presAssocID="{8D74DCD1-D23E-4537-9571-A2BD017E2689}" presName="parTx" presStyleLbl="alignNode1" presStyleIdx="2" presStyleCnt="3">
        <dgm:presLayoutVars>
          <dgm:chMax val="0"/>
          <dgm:chPref val="0"/>
          <dgm:bulletEnabled val="1"/>
        </dgm:presLayoutVars>
      </dgm:prSet>
      <dgm:spPr/>
      <dgm:t>
        <a:bodyPr/>
        <a:lstStyle/>
        <a:p>
          <a:endParaRPr lang="en-US"/>
        </a:p>
      </dgm:t>
    </dgm:pt>
    <dgm:pt modelId="{BAE4E4F3-D6BD-4627-BF66-280DB0C78BC3}" type="pres">
      <dgm:prSet presAssocID="{8D74DCD1-D23E-4537-9571-A2BD017E2689}" presName="desTx" presStyleLbl="alignAccFollowNode1" presStyleIdx="2" presStyleCnt="3">
        <dgm:presLayoutVars>
          <dgm:bulletEnabled val="1"/>
        </dgm:presLayoutVars>
      </dgm:prSet>
      <dgm:spPr/>
      <dgm:t>
        <a:bodyPr/>
        <a:lstStyle/>
        <a:p>
          <a:endParaRPr lang="en-US"/>
        </a:p>
      </dgm:t>
    </dgm:pt>
  </dgm:ptLst>
  <dgm:cxnLst>
    <dgm:cxn modelId="{051C364A-F316-40EC-B12A-4057CADA2FCC}" type="presOf" srcId="{4F01FFE1-8E34-432E-A7E6-4EF28B5BC18B}" destId="{CC4BF0C0-A425-4F93-80B8-54DF95EC1AA5}" srcOrd="0" destOrd="0" presId="urn:microsoft.com/office/officeart/2005/8/layout/hList1"/>
    <dgm:cxn modelId="{5D347BEE-C01B-47CA-BDE5-F36F83111E18}" srcId="{A1A44D58-D97E-4D09-B6CA-1E6F0C1741D9}" destId="{F03E0A35-6CAC-4BBB-9F0D-8FF3C7C64F9C}" srcOrd="2" destOrd="0" parTransId="{2F3FFCAF-8181-41DE-A8EF-0780D4A3B1B0}" sibTransId="{DA0845F5-A5D9-4FC7-B4C0-22B54A27CC5D}"/>
    <dgm:cxn modelId="{F23FB858-FCE1-4196-A74B-455D314D7546}" srcId="{7DCFDBDC-E6F8-4AEC-A635-48FB3523501D}" destId="{8D74DCD1-D23E-4537-9571-A2BD017E2689}" srcOrd="2" destOrd="0" parTransId="{F9A46F08-A9CA-4B61-A275-379B8F4F1D61}" sibTransId="{BC932274-3995-4909-8365-27ADD6B37F0C}"/>
    <dgm:cxn modelId="{B71C84AB-722B-485C-BC9B-0948CF5D46AC}" type="presOf" srcId="{E7741735-EF9A-417F-8E9B-D2E6165E210A}" destId="{68F3F9EB-48AE-4C14-A4E7-705F3C70E9C7}" srcOrd="0" destOrd="3" presId="urn:microsoft.com/office/officeart/2005/8/layout/hList1"/>
    <dgm:cxn modelId="{DC250154-EEE9-4E63-9231-552CA54B74F5}" srcId="{8D74DCD1-D23E-4537-9571-A2BD017E2689}" destId="{D0EEB617-F0E0-4099-AE00-DE21C3D71F34}" srcOrd="0" destOrd="0" parTransId="{E42FFC83-8834-4B2C-95FB-330C7CCB3317}" sibTransId="{E13DE4ED-699A-45A4-814F-05093F3A8CC6}"/>
    <dgm:cxn modelId="{37C95291-FD65-4064-90A0-6B7D08AD80D7}" type="presOf" srcId="{4892F42F-761D-43F1-876D-4916AECA220C}" destId="{68F3F9EB-48AE-4C14-A4E7-705F3C70E9C7}" srcOrd="0" destOrd="2" presId="urn:microsoft.com/office/officeart/2005/8/layout/hList1"/>
    <dgm:cxn modelId="{226273B7-84F9-458F-B14F-80E8C7175B04}" type="presOf" srcId="{8D74DCD1-D23E-4537-9571-A2BD017E2689}" destId="{6E277F5A-7787-4260-8E93-0E4AC6D7C74B}" srcOrd="0" destOrd="0" presId="urn:microsoft.com/office/officeart/2005/8/layout/hList1"/>
    <dgm:cxn modelId="{80959783-3312-4A80-93FB-F7BD5A80B670}" srcId="{8D74DCD1-D23E-4537-9571-A2BD017E2689}" destId="{66731481-350A-49BC-9E85-003DA6289443}" srcOrd="4" destOrd="0" parTransId="{A48FBC0C-63EC-4C43-ACCA-DDE1048EDBD8}" sibTransId="{6B349AA5-420B-44A6-8F7D-F3B8BF220DA8}"/>
    <dgm:cxn modelId="{C16D582B-5233-42B5-9B69-202B6AFDD957}" type="presOf" srcId="{8109E544-50B3-4CA3-90E9-728AAD029FF0}" destId="{241F20F3-26F6-449D-AE35-2DB40D5496D1}" srcOrd="0" destOrd="0" presId="urn:microsoft.com/office/officeart/2005/8/layout/hList1"/>
    <dgm:cxn modelId="{97AF1ABF-02BF-428C-9C27-3E29854DEF77}" srcId="{7DCFDBDC-E6F8-4AEC-A635-48FB3523501D}" destId="{4F01FFE1-8E34-432E-A7E6-4EF28B5BC18B}" srcOrd="0" destOrd="0" parTransId="{BD6F4314-6F01-4A35-9896-A2B7A83114EE}" sibTransId="{439EC2B9-738B-4DB5-934F-AA9F0F3BB180}"/>
    <dgm:cxn modelId="{3FFB7131-2D8D-4C69-9D1D-91D1639BCBAC}" srcId="{A1A44D58-D97E-4D09-B6CA-1E6F0C1741D9}" destId="{8109E544-50B3-4CA3-90E9-728AAD029FF0}" srcOrd="0" destOrd="0" parTransId="{35BB2FCA-77E7-4362-89DC-AE1709771846}" sibTransId="{97C0DB0F-199D-4F7E-8995-79E757648F2D}"/>
    <dgm:cxn modelId="{5948E4AA-2B72-4532-BFAB-5E91AF60DE40}" type="presOf" srcId="{7CEE109B-36A0-4E70-8C07-F53735E73E83}" destId="{BAE4E4F3-D6BD-4627-BF66-280DB0C78BC3}" srcOrd="0" destOrd="3" presId="urn:microsoft.com/office/officeart/2005/8/layout/hList1"/>
    <dgm:cxn modelId="{7EC61AE3-117E-4E10-9050-D4D230C5FABD}" srcId="{4F01FFE1-8E34-432E-A7E6-4EF28B5BC18B}" destId="{4892F42F-761D-43F1-876D-4916AECA220C}" srcOrd="2" destOrd="0" parTransId="{52E9AADC-B77A-49B2-8B3C-FA0CB37C7A36}" sibTransId="{CA416E2C-143E-4936-A62E-E6387415D5B6}"/>
    <dgm:cxn modelId="{679A2FDF-9704-4341-BAE5-85E8BF100450}" srcId="{8D74DCD1-D23E-4537-9571-A2BD017E2689}" destId="{4E739AEA-490D-4A1E-B25E-3C90129E8537}" srcOrd="2" destOrd="0" parTransId="{C3D6BF2A-8BEF-40E8-8D21-F8221FA93180}" sibTransId="{4F6C7C28-82E0-4CF9-AA79-8B822AE3A748}"/>
    <dgm:cxn modelId="{97E5C4FA-6607-4F08-9F11-993D463A04F7}" type="presOf" srcId="{978A81B2-B19D-4E28-93A6-8F546516DC6A}" destId="{BAE4E4F3-D6BD-4627-BF66-280DB0C78BC3}" srcOrd="0" destOrd="1" presId="urn:microsoft.com/office/officeart/2005/8/layout/hList1"/>
    <dgm:cxn modelId="{90D1F6C7-6A56-4CCF-8FD3-F526628F9FFB}" type="presOf" srcId="{A1A44D58-D97E-4D09-B6CA-1E6F0C1741D9}" destId="{C6F419AB-AC1A-446B-AC43-2C7854FE8555}" srcOrd="0" destOrd="0" presId="urn:microsoft.com/office/officeart/2005/8/layout/hList1"/>
    <dgm:cxn modelId="{28395228-1522-4021-9FB8-F6BCBE1178F4}" type="presOf" srcId="{4E739AEA-490D-4A1E-B25E-3C90129E8537}" destId="{BAE4E4F3-D6BD-4627-BF66-280DB0C78BC3}" srcOrd="0" destOrd="2" presId="urn:microsoft.com/office/officeart/2005/8/layout/hList1"/>
    <dgm:cxn modelId="{07467C27-744E-4236-B1BC-D35A5BD5D28C}" type="presOf" srcId="{AB29EAD5-CE3B-486E-A5D2-2A1293E99510}" destId="{241F20F3-26F6-449D-AE35-2DB40D5496D1}" srcOrd="0" destOrd="1" presId="urn:microsoft.com/office/officeart/2005/8/layout/hList1"/>
    <dgm:cxn modelId="{6F0F4677-74BB-4AFE-AE51-E8A65BC0A567}" type="presOf" srcId="{E25CAF93-3BAA-4DD2-BDB2-7874EFC97024}" destId="{68F3F9EB-48AE-4C14-A4E7-705F3C70E9C7}" srcOrd="0" destOrd="4" presId="urn:microsoft.com/office/officeart/2005/8/layout/hList1"/>
    <dgm:cxn modelId="{84E09F38-FC4E-462B-B549-6EA905058327}" srcId="{8D74DCD1-D23E-4537-9571-A2BD017E2689}" destId="{978A81B2-B19D-4E28-93A6-8F546516DC6A}" srcOrd="1" destOrd="0" parTransId="{E68B9FC2-BB80-430D-B6F9-FBD138FE3882}" sibTransId="{ACB7A419-3730-4832-BD72-B77FFD76D343}"/>
    <dgm:cxn modelId="{A5EEBF3F-43B5-4D26-80EE-5F26E1B4B45D}" srcId="{8D74DCD1-D23E-4537-9571-A2BD017E2689}" destId="{7CEE109B-36A0-4E70-8C07-F53735E73E83}" srcOrd="3" destOrd="0" parTransId="{316DE0EC-BAA8-4F49-ADF7-7E19002DC530}" sibTransId="{6E401BB2-4FE9-49CA-9F6D-9BBF1BCF0800}"/>
    <dgm:cxn modelId="{0C4ED560-0C35-49D8-80F8-0BBD4ECAF0EF}" srcId="{4F01FFE1-8E34-432E-A7E6-4EF28B5BC18B}" destId="{E25CAF93-3BAA-4DD2-BDB2-7874EFC97024}" srcOrd="4" destOrd="0" parTransId="{E80BF7A4-B1DE-4EA4-98DF-488D1D6D296D}" sibTransId="{0B042745-F53A-4901-8044-60A575CD8C5A}"/>
    <dgm:cxn modelId="{89E55947-0871-47E8-8B5D-5253A2D0D63B}" srcId="{4F01FFE1-8E34-432E-A7E6-4EF28B5BC18B}" destId="{312CD0D2-EA2F-4BF0-BC83-89CC3AFB03E5}" srcOrd="0" destOrd="0" parTransId="{DFA4D5D8-3393-4843-9896-DF929ACE9354}" sibTransId="{CAF15D4B-8F7B-467D-A034-EE65EF2E8067}"/>
    <dgm:cxn modelId="{8E14267D-1118-4F94-A291-9ABF6F1DF22D}" type="presOf" srcId="{312CD0D2-EA2F-4BF0-BC83-89CC3AFB03E5}" destId="{68F3F9EB-48AE-4C14-A4E7-705F3C70E9C7}" srcOrd="0" destOrd="0" presId="urn:microsoft.com/office/officeart/2005/8/layout/hList1"/>
    <dgm:cxn modelId="{D2DD8A99-85F3-43F5-81BD-394B08FFD85E}" type="presOf" srcId="{EAA6A007-608E-4962-9E6F-EAD001E202FB}" destId="{68F3F9EB-48AE-4C14-A4E7-705F3C70E9C7}" srcOrd="0" destOrd="1" presId="urn:microsoft.com/office/officeart/2005/8/layout/hList1"/>
    <dgm:cxn modelId="{B25DD297-0637-4F9A-AF3D-309BE8323A54}" type="presOf" srcId="{F03E0A35-6CAC-4BBB-9F0D-8FF3C7C64F9C}" destId="{241F20F3-26F6-449D-AE35-2DB40D5496D1}" srcOrd="0" destOrd="2" presId="urn:microsoft.com/office/officeart/2005/8/layout/hList1"/>
    <dgm:cxn modelId="{4BBE9131-B0DA-4EF9-A060-5CAA79B44688}" srcId="{7DCFDBDC-E6F8-4AEC-A635-48FB3523501D}" destId="{A1A44D58-D97E-4D09-B6CA-1E6F0C1741D9}" srcOrd="1" destOrd="0" parTransId="{90B54326-195D-440C-90CE-8CEE27952233}" sibTransId="{98645D78-2561-45CE-9683-65EE14C92E4B}"/>
    <dgm:cxn modelId="{76BFD8B3-F172-47C5-9D10-3225447732B2}" type="presOf" srcId="{D0EEB617-F0E0-4099-AE00-DE21C3D71F34}" destId="{BAE4E4F3-D6BD-4627-BF66-280DB0C78BC3}" srcOrd="0" destOrd="0" presId="urn:microsoft.com/office/officeart/2005/8/layout/hList1"/>
    <dgm:cxn modelId="{E458ADDB-6FE2-4C48-96BC-A05F74CEF3E0}" srcId="{A1A44D58-D97E-4D09-B6CA-1E6F0C1741D9}" destId="{AB29EAD5-CE3B-486E-A5D2-2A1293E99510}" srcOrd="1" destOrd="0" parTransId="{058B1ECE-6920-4C94-833A-F37A6BB2FA05}" sibTransId="{E40F2F28-0B49-4FBC-8596-B9037C09E2C4}"/>
    <dgm:cxn modelId="{ECCDD712-6246-4F51-84E8-2491497DA06D}" type="presOf" srcId="{7DCFDBDC-E6F8-4AEC-A635-48FB3523501D}" destId="{21D9CFFA-8E33-4BA0-86C4-651AFCC877AC}" srcOrd="0" destOrd="0" presId="urn:microsoft.com/office/officeart/2005/8/layout/hList1"/>
    <dgm:cxn modelId="{1513D046-E785-4E34-9282-7947359A1F47}" srcId="{4F01FFE1-8E34-432E-A7E6-4EF28B5BC18B}" destId="{E7741735-EF9A-417F-8E9B-D2E6165E210A}" srcOrd="3" destOrd="0" parTransId="{4D479C70-5383-479D-B82C-4C9AAC494D67}" sibTransId="{8E977A98-166A-49B7-92A8-5B92A800B967}"/>
    <dgm:cxn modelId="{12B9D1C9-ECBE-413D-B80B-C678FBBEFBD2}" srcId="{4F01FFE1-8E34-432E-A7E6-4EF28B5BC18B}" destId="{EAA6A007-608E-4962-9E6F-EAD001E202FB}" srcOrd="1" destOrd="0" parTransId="{1531C306-9642-4790-8AFF-DCD948DD46A1}" sibTransId="{53303F48-992C-4AE1-A8D5-3E6D52605765}"/>
    <dgm:cxn modelId="{0C415DDD-A988-4900-B488-8FA56A52DA26}" type="presOf" srcId="{66731481-350A-49BC-9E85-003DA6289443}" destId="{BAE4E4F3-D6BD-4627-BF66-280DB0C78BC3}" srcOrd="0" destOrd="4" presId="urn:microsoft.com/office/officeart/2005/8/layout/hList1"/>
    <dgm:cxn modelId="{0A4AF6F9-B1B1-4665-91F3-5F52A88FF7E5}" type="presParOf" srcId="{21D9CFFA-8E33-4BA0-86C4-651AFCC877AC}" destId="{6DC254C1-65EC-4B8C-8247-1C223260D22F}" srcOrd="0" destOrd="0" presId="urn:microsoft.com/office/officeart/2005/8/layout/hList1"/>
    <dgm:cxn modelId="{43B7B046-FB2B-4BF8-85D1-CFAD6E547054}" type="presParOf" srcId="{6DC254C1-65EC-4B8C-8247-1C223260D22F}" destId="{CC4BF0C0-A425-4F93-80B8-54DF95EC1AA5}" srcOrd="0" destOrd="0" presId="urn:microsoft.com/office/officeart/2005/8/layout/hList1"/>
    <dgm:cxn modelId="{553CBD63-5726-4922-8475-6E5348F26909}" type="presParOf" srcId="{6DC254C1-65EC-4B8C-8247-1C223260D22F}" destId="{68F3F9EB-48AE-4C14-A4E7-705F3C70E9C7}" srcOrd="1" destOrd="0" presId="urn:microsoft.com/office/officeart/2005/8/layout/hList1"/>
    <dgm:cxn modelId="{8320A970-A5C9-4482-ACBF-04454A0FB8A8}" type="presParOf" srcId="{21D9CFFA-8E33-4BA0-86C4-651AFCC877AC}" destId="{92FF7A34-0E8D-4FC5-BF1D-4AF00D9BCD7C}" srcOrd="1" destOrd="0" presId="urn:microsoft.com/office/officeart/2005/8/layout/hList1"/>
    <dgm:cxn modelId="{F57DE0EA-E30E-42B2-9CEB-113D8E523BAF}" type="presParOf" srcId="{21D9CFFA-8E33-4BA0-86C4-651AFCC877AC}" destId="{F4EFFC60-33F3-4AB4-B589-928CAFF8901C}" srcOrd="2" destOrd="0" presId="urn:microsoft.com/office/officeart/2005/8/layout/hList1"/>
    <dgm:cxn modelId="{4E3A61F5-1575-4211-8AF8-5E9A7AC012DE}" type="presParOf" srcId="{F4EFFC60-33F3-4AB4-B589-928CAFF8901C}" destId="{C6F419AB-AC1A-446B-AC43-2C7854FE8555}" srcOrd="0" destOrd="0" presId="urn:microsoft.com/office/officeart/2005/8/layout/hList1"/>
    <dgm:cxn modelId="{F589FFF1-1069-4793-ACD4-40A3B01A1843}" type="presParOf" srcId="{F4EFFC60-33F3-4AB4-B589-928CAFF8901C}" destId="{241F20F3-26F6-449D-AE35-2DB40D5496D1}" srcOrd="1" destOrd="0" presId="urn:microsoft.com/office/officeart/2005/8/layout/hList1"/>
    <dgm:cxn modelId="{8008BCF0-EFF5-4F13-B123-FA4E5F474EC2}" type="presParOf" srcId="{21D9CFFA-8E33-4BA0-86C4-651AFCC877AC}" destId="{45175CA9-676B-45A2-97F7-05659815CAF0}" srcOrd="3" destOrd="0" presId="urn:microsoft.com/office/officeart/2005/8/layout/hList1"/>
    <dgm:cxn modelId="{DBCBC5E2-4102-4E6C-9A83-E3BD22DBA2F8}" type="presParOf" srcId="{21D9CFFA-8E33-4BA0-86C4-651AFCC877AC}" destId="{F9C48A91-ECB4-4264-A71E-9624BB51CA57}" srcOrd="4" destOrd="0" presId="urn:microsoft.com/office/officeart/2005/8/layout/hList1"/>
    <dgm:cxn modelId="{CC3FCFB0-6F7E-47CD-AF5B-182BF251D8F9}" type="presParOf" srcId="{F9C48A91-ECB4-4264-A71E-9624BB51CA57}" destId="{6E277F5A-7787-4260-8E93-0E4AC6D7C74B}" srcOrd="0" destOrd="0" presId="urn:microsoft.com/office/officeart/2005/8/layout/hList1"/>
    <dgm:cxn modelId="{FBDBF2FA-BF7C-466A-BF96-ABC0661DE091}" type="presParOf" srcId="{F9C48A91-ECB4-4264-A71E-9624BB51CA57}" destId="{BAE4E4F3-D6BD-4627-BF66-280DB0C78BC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637D569-5DE5-4B75-9C1D-E8CB10CEE7F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E8E7B014-A437-489E-A89C-B19B7BC0E1CD}">
      <dgm:prSet/>
      <dgm:spPr/>
      <dgm:t>
        <a:bodyPr/>
        <a:lstStyle/>
        <a:p>
          <a:pPr rtl="0"/>
          <a:r>
            <a:rPr lang="en-US" smtClean="0"/>
            <a:t>Grants and scholarships</a:t>
          </a:r>
          <a:endParaRPr lang="en-US"/>
        </a:p>
      </dgm:t>
    </dgm:pt>
    <dgm:pt modelId="{C735D2D7-E16B-4D85-A6F1-2ADC500E9ECB}" type="parTrans" cxnId="{33AD8BFB-CFD6-4C53-81B7-A6BB88FDEC48}">
      <dgm:prSet/>
      <dgm:spPr/>
      <dgm:t>
        <a:bodyPr/>
        <a:lstStyle/>
        <a:p>
          <a:endParaRPr lang="en-US"/>
        </a:p>
      </dgm:t>
    </dgm:pt>
    <dgm:pt modelId="{82BD6C96-7CD3-4793-90F5-E061F3376DF6}" type="sibTrans" cxnId="{33AD8BFB-CFD6-4C53-81B7-A6BB88FDEC48}">
      <dgm:prSet/>
      <dgm:spPr/>
      <dgm:t>
        <a:bodyPr/>
        <a:lstStyle/>
        <a:p>
          <a:endParaRPr lang="en-US"/>
        </a:p>
      </dgm:t>
    </dgm:pt>
    <dgm:pt modelId="{8E96B028-C33C-4924-907E-044C90468047}">
      <dgm:prSet/>
      <dgm:spPr/>
      <dgm:t>
        <a:bodyPr/>
        <a:lstStyle/>
        <a:p>
          <a:pPr rtl="0"/>
          <a:r>
            <a:rPr lang="en-US" smtClean="0"/>
            <a:t>Typically do not require you to repay</a:t>
          </a:r>
          <a:endParaRPr lang="en-US"/>
        </a:p>
      </dgm:t>
    </dgm:pt>
    <dgm:pt modelId="{ACFE62CC-6603-4770-A5C9-974F64290F6A}" type="parTrans" cxnId="{D7B130E6-4E26-46D6-819C-DD97222C3A93}">
      <dgm:prSet/>
      <dgm:spPr/>
      <dgm:t>
        <a:bodyPr/>
        <a:lstStyle/>
        <a:p>
          <a:endParaRPr lang="en-US"/>
        </a:p>
      </dgm:t>
    </dgm:pt>
    <dgm:pt modelId="{FD71CFAE-C4E1-43D5-878B-AEC00679C4FA}" type="sibTrans" cxnId="{D7B130E6-4E26-46D6-819C-DD97222C3A93}">
      <dgm:prSet/>
      <dgm:spPr/>
      <dgm:t>
        <a:bodyPr/>
        <a:lstStyle/>
        <a:p>
          <a:endParaRPr lang="en-US"/>
        </a:p>
      </dgm:t>
    </dgm:pt>
    <dgm:pt modelId="{5A9EF4EF-60FB-4238-8604-5A760ACCF6F5}">
      <dgm:prSet/>
      <dgm:spPr/>
      <dgm:t>
        <a:bodyPr/>
        <a:lstStyle/>
        <a:p>
          <a:pPr rtl="0"/>
          <a:r>
            <a:rPr lang="en-US" smtClean="0"/>
            <a:t>Generally need-based (financial need due to low-income)</a:t>
          </a:r>
          <a:endParaRPr lang="en-US"/>
        </a:p>
      </dgm:t>
    </dgm:pt>
    <dgm:pt modelId="{FDF388C4-358D-42CC-9CC2-E83AC8EEC3FE}" type="parTrans" cxnId="{83CB22A5-8380-45AA-922E-8A09DFC115D7}">
      <dgm:prSet/>
      <dgm:spPr/>
      <dgm:t>
        <a:bodyPr/>
        <a:lstStyle/>
        <a:p>
          <a:endParaRPr lang="en-US"/>
        </a:p>
      </dgm:t>
    </dgm:pt>
    <dgm:pt modelId="{0DAE73DE-3977-4D2C-B179-B12875B69B3B}" type="sibTrans" cxnId="{83CB22A5-8380-45AA-922E-8A09DFC115D7}">
      <dgm:prSet/>
      <dgm:spPr/>
      <dgm:t>
        <a:bodyPr/>
        <a:lstStyle/>
        <a:p>
          <a:endParaRPr lang="en-US"/>
        </a:p>
      </dgm:t>
    </dgm:pt>
    <dgm:pt modelId="{0DE8FA10-D79E-403B-B583-A406D0E1DA99}">
      <dgm:prSet/>
      <dgm:spPr/>
      <dgm:t>
        <a:bodyPr/>
        <a:lstStyle/>
        <a:p>
          <a:pPr rtl="0"/>
          <a:r>
            <a:rPr lang="en-US" smtClean="0"/>
            <a:t>Sometimes other criteria, like merit-based (for example, top grades)</a:t>
          </a:r>
          <a:endParaRPr lang="en-US"/>
        </a:p>
      </dgm:t>
    </dgm:pt>
    <dgm:pt modelId="{8FE9A3BF-6B61-4515-8F48-2C5CA113D592}" type="parTrans" cxnId="{BE843032-F57B-44CB-9088-475153BD3B2B}">
      <dgm:prSet/>
      <dgm:spPr/>
      <dgm:t>
        <a:bodyPr/>
        <a:lstStyle/>
        <a:p>
          <a:endParaRPr lang="en-US"/>
        </a:p>
      </dgm:t>
    </dgm:pt>
    <dgm:pt modelId="{361D4B01-0B61-4C7C-885D-58114FE93751}" type="sibTrans" cxnId="{BE843032-F57B-44CB-9088-475153BD3B2B}">
      <dgm:prSet/>
      <dgm:spPr/>
      <dgm:t>
        <a:bodyPr/>
        <a:lstStyle/>
        <a:p>
          <a:endParaRPr lang="en-US"/>
        </a:p>
      </dgm:t>
    </dgm:pt>
    <dgm:pt modelId="{70CE1A92-46C5-4F80-9F42-650DFB5EB50F}">
      <dgm:prSet/>
      <dgm:spPr/>
      <dgm:t>
        <a:bodyPr/>
        <a:lstStyle/>
        <a:p>
          <a:pPr rtl="0"/>
          <a:r>
            <a:rPr lang="en-US" smtClean="0"/>
            <a:t>May be from </a:t>
          </a:r>
          <a:endParaRPr lang="en-US"/>
        </a:p>
      </dgm:t>
    </dgm:pt>
    <dgm:pt modelId="{7F04FE14-5723-409B-A123-6932586E67EC}" type="parTrans" cxnId="{5A5AABEB-26F0-4261-80C5-C1355BAF8303}">
      <dgm:prSet/>
      <dgm:spPr/>
      <dgm:t>
        <a:bodyPr/>
        <a:lstStyle/>
        <a:p>
          <a:endParaRPr lang="en-US"/>
        </a:p>
      </dgm:t>
    </dgm:pt>
    <dgm:pt modelId="{726CA755-AFAE-43E9-8F46-5D99AE808784}" type="sibTrans" cxnId="{5A5AABEB-26F0-4261-80C5-C1355BAF8303}">
      <dgm:prSet/>
      <dgm:spPr/>
      <dgm:t>
        <a:bodyPr/>
        <a:lstStyle/>
        <a:p>
          <a:endParaRPr lang="en-US"/>
        </a:p>
      </dgm:t>
    </dgm:pt>
    <dgm:pt modelId="{780551A0-661A-4C4A-BF58-5F72AAD4CD5E}">
      <dgm:prSet/>
      <dgm:spPr/>
      <dgm:t>
        <a:bodyPr/>
        <a:lstStyle/>
        <a:p>
          <a:pPr rtl="0"/>
          <a:r>
            <a:rPr lang="en-US" smtClean="0"/>
            <a:t>federal/state/local government</a:t>
          </a:r>
          <a:endParaRPr lang="en-US"/>
        </a:p>
      </dgm:t>
    </dgm:pt>
    <dgm:pt modelId="{9FB5FA34-D3F9-4122-B404-8865735631DD}" type="parTrans" cxnId="{64CB520B-A1DE-4482-BDF8-057A5B8034DC}">
      <dgm:prSet/>
      <dgm:spPr/>
      <dgm:t>
        <a:bodyPr/>
        <a:lstStyle/>
        <a:p>
          <a:endParaRPr lang="en-US"/>
        </a:p>
      </dgm:t>
    </dgm:pt>
    <dgm:pt modelId="{70B621D0-DCC6-4646-81D3-1624BFF2BD4E}" type="sibTrans" cxnId="{64CB520B-A1DE-4482-BDF8-057A5B8034DC}">
      <dgm:prSet/>
      <dgm:spPr/>
      <dgm:t>
        <a:bodyPr/>
        <a:lstStyle/>
        <a:p>
          <a:endParaRPr lang="en-US"/>
        </a:p>
      </dgm:t>
    </dgm:pt>
    <dgm:pt modelId="{DBBF20FA-4B1B-4D34-9542-B9B082A84DD0}">
      <dgm:prSet/>
      <dgm:spPr/>
      <dgm:t>
        <a:bodyPr/>
        <a:lstStyle/>
        <a:p>
          <a:pPr rtl="0"/>
          <a:r>
            <a:rPr lang="en-US" smtClean="0"/>
            <a:t>school you wish to attend</a:t>
          </a:r>
          <a:endParaRPr lang="en-US"/>
        </a:p>
      </dgm:t>
    </dgm:pt>
    <dgm:pt modelId="{006F21A0-DCFB-4DDB-9456-C356094DE8B7}" type="parTrans" cxnId="{710775D6-83C6-4B68-9DD4-629F68E5262A}">
      <dgm:prSet/>
      <dgm:spPr/>
      <dgm:t>
        <a:bodyPr/>
        <a:lstStyle/>
        <a:p>
          <a:endParaRPr lang="en-US"/>
        </a:p>
      </dgm:t>
    </dgm:pt>
    <dgm:pt modelId="{B5401F2E-4A31-44E5-8599-A377F583A994}" type="sibTrans" cxnId="{710775D6-83C6-4B68-9DD4-629F68E5262A}">
      <dgm:prSet/>
      <dgm:spPr/>
      <dgm:t>
        <a:bodyPr/>
        <a:lstStyle/>
        <a:p>
          <a:endParaRPr lang="en-US"/>
        </a:p>
      </dgm:t>
    </dgm:pt>
    <dgm:pt modelId="{56EBFE9C-B8B2-4C0C-8D71-49CBB8C9F3FE}">
      <dgm:prSet/>
      <dgm:spPr/>
      <dgm:t>
        <a:bodyPr/>
        <a:lstStyle/>
        <a:p>
          <a:pPr rtl="0"/>
          <a:r>
            <a:rPr lang="en-US" smtClean="0"/>
            <a:t>Non-profit organization</a:t>
          </a:r>
          <a:endParaRPr lang="en-US"/>
        </a:p>
      </dgm:t>
    </dgm:pt>
    <dgm:pt modelId="{15730D36-1156-40F2-B2F2-60BFCA7879AF}" type="parTrans" cxnId="{8B048973-61CC-4A64-990C-215472EAEB53}">
      <dgm:prSet/>
      <dgm:spPr/>
      <dgm:t>
        <a:bodyPr/>
        <a:lstStyle/>
        <a:p>
          <a:endParaRPr lang="en-US"/>
        </a:p>
      </dgm:t>
    </dgm:pt>
    <dgm:pt modelId="{54986802-F4CD-4930-9836-173709422177}" type="sibTrans" cxnId="{8B048973-61CC-4A64-990C-215472EAEB53}">
      <dgm:prSet/>
      <dgm:spPr/>
      <dgm:t>
        <a:bodyPr/>
        <a:lstStyle/>
        <a:p>
          <a:endParaRPr lang="en-US"/>
        </a:p>
      </dgm:t>
    </dgm:pt>
    <dgm:pt modelId="{CA2FFC9E-0AC3-4E8D-ABD2-91B11CF6501D}">
      <dgm:prSet/>
      <dgm:spPr/>
      <dgm:t>
        <a:bodyPr/>
        <a:lstStyle/>
        <a:p>
          <a:pPr rtl="0"/>
          <a:r>
            <a:rPr lang="en-US" smtClean="0"/>
            <a:t>Religious organization</a:t>
          </a:r>
          <a:endParaRPr lang="en-US"/>
        </a:p>
      </dgm:t>
    </dgm:pt>
    <dgm:pt modelId="{64DC98F9-7E79-4097-A772-D4086C8431FA}" type="parTrans" cxnId="{9AC01D0F-B38B-4F12-8F6A-50348948FAAE}">
      <dgm:prSet/>
      <dgm:spPr/>
      <dgm:t>
        <a:bodyPr/>
        <a:lstStyle/>
        <a:p>
          <a:endParaRPr lang="en-US"/>
        </a:p>
      </dgm:t>
    </dgm:pt>
    <dgm:pt modelId="{522350D3-2E9B-48AA-8A59-75E8C590FF92}" type="sibTrans" cxnId="{9AC01D0F-B38B-4F12-8F6A-50348948FAAE}">
      <dgm:prSet/>
      <dgm:spPr/>
      <dgm:t>
        <a:bodyPr/>
        <a:lstStyle/>
        <a:p>
          <a:endParaRPr lang="en-US"/>
        </a:p>
      </dgm:t>
    </dgm:pt>
    <dgm:pt modelId="{2DC2A761-EE79-41A4-B113-9C82DB47A5AC}">
      <dgm:prSet/>
      <dgm:spPr/>
      <dgm:t>
        <a:bodyPr/>
        <a:lstStyle/>
        <a:p>
          <a:pPr rtl="0"/>
          <a:r>
            <a:rPr lang="en-US" smtClean="0"/>
            <a:t>Community association</a:t>
          </a:r>
          <a:endParaRPr lang="en-US"/>
        </a:p>
      </dgm:t>
    </dgm:pt>
    <dgm:pt modelId="{2F593245-513E-48CA-9A3B-12A530900B1D}" type="parTrans" cxnId="{846F90B9-6BDC-45FA-9C6C-64E38D5BED7A}">
      <dgm:prSet/>
      <dgm:spPr/>
      <dgm:t>
        <a:bodyPr/>
        <a:lstStyle/>
        <a:p>
          <a:endParaRPr lang="en-US"/>
        </a:p>
      </dgm:t>
    </dgm:pt>
    <dgm:pt modelId="{724844DD-6A19-45B5-BC23-DA3363F09ABC}" type="sibTrans" cxnId="{846F90B9-6BDC-45FA-9C6C-64E38D5BED7A}">
      <dgm:prSet/>
      <dgm:spPr/>
      <dgm:t>
        <a:bodyPr/>
        <a:lstStyle/>
        <a:p>
          <a:endParaRPr lang="en-US"/>
        </a:p>
      </dgm:t>
    </dgm:pt>
    <dgm:pt modelId="{AF3A08CD-D0CD-4F53-B60B-69553D6FFAC8}">
      <dgm:prSet/>
      <dgm:spPr/>
      <dgm:t>
        <a:bodyPr/>
        <a:lstStyle/>
        <a:p>
          <a:pPr rtl="0"/>
          <a:r>
            <a:rPr lang="en-US" smtClean="0"/>
            <a:t>Parents’ employers</a:t>
          </a:r>
          <a:endParaRPr lang="en-US"/>
        </a:p>
      </dgm:t>
    </dgm:pt>
    <dgm:pt modelId="{43FF6383-8E26-4456-8B45-55FB3A1DBFC6}" type="parTrans" cxnId="{9827DF1C-5E63-48A7-9110-D720C37B79B0}">
      <dgm:prSet/>
      <dgm:spPr/>
      <dgm:t>
        <a:bodyPr/>
        <a:lstStyle/>
        <a:p>
          <a:endParaRPr lang="en-US"/>
        </a:p>
      </dgm:t>
    </dgm:pt>
    <dgm:pt modelId="{82F942DE-3AF4-4077-A3A4-193DE5A6BF69}" type="sibTrans" cxnId="{9827DF1C-5E63-48A7-9110-D720C37B79B0}">
      <dgm:prSet/>
      <dgm:spPr/>
      <dgm:t>
        <a:bodyPr/>
        <a:lstStyle/>
        <a:p>
          <a:endParaRPr lang="en-US"/>
        </a:p>
      </dgm:t>
    </dgm:pt>
    <dgm:pt modelId="{C4F57CB0-DEEB-45D8-9375-B9B10F844C92}">
      <dgm:prSet/>
      <dgm:spPr/>
      <dgm:t>
        <a:bodyPr/>
        <a:lstStyle/>
        <a:p>
          <a:pPr rtl="0"/>
          <a:r>
            <a:rPr lang="en-US" smtClean="0"/>
            <a:t>Others</a:t>
          </a:r>
          <a:endParaRPr lang="en-US"/>
        </a:p>
      </dgm:t>
    </dgm:pt>
    <dgm:pt modelId="{A9FB3024-2768-4162-BFA9-FB1262848D4F}" type="parTrans" cxnId="{90C6AF56-AE91-4EDE-8398-5FCD41359ECC}">
      <dgm:prSet/>
      <dgm:spPr/>
      <dgm:t>
        <a:bodyPr/>
        <a:lstStyle/>
        <a:p>
          <a:endParaRPr lang="en-US"/>
        </a:p>
      </dgm:t>
    </dgm:pt>
    <dgm:pt modelId="{3D29FE8D-59A1-4A23-B458-8FF9A707EB3F}" type="sibTrans" cxnId="{90C6AF56-AE91-4EDE-8398-5FCD41359ECC}">
      <dgm:prSet/>
      <dgm:spPr/>
      <dgm:t>
        <a:bodyPr/>
        <a:lstStyle/>
        <a:p>
          <a:endParaRPr lang="en-US"/>
        </a:p>
      </dgm:t>
    </dgm:pt>
    <dgm:pt modelId="{F4566FF6-35D7-4DE5-BB51-A55FBC7C1304}">
      <dgm:prSet/>
      <dgm:spPr/>
      <dgm:t>
        <a:bodyPr/>
        <a:lstStyle/>
        <a:p>
          <a:pPr rtl="0"/>
          <a:r>
            <a:rPr lang="en-US" smtClean="0"/>
            <a:t>Be mindful of application requirements and deadlines for each specific grant application</a:t>
          </a:r>
          <a:endParaRPr lang="en-US"/>
        </a:p>
      </dgm:t>
    </dgm:pt>
    <dgm:pt modelId="{1A55D59A-AC1B-485A-A460-AFFA176B36D6}" type="parTrans" cxnId="{A0D02B2F-771D-4269-B3B1-D9D4FAD4667F}">
      <dgm:prSet/>
      <dgm:spPr/>
      <dgm:t>
        <a:bodyPr/>
        <a:lstStyle/>
        <a:p>
          <a:endParaRPr lang="en-US"/>
        </a:p>
      </dgm:t>
    </dgm:pt>
    <dgm:pt modelId="{01F11461-1233-490C-A361-AAF85E5D1ED1}" type="sibTrans" cxnId="{A0D02B2F-771D-4269-B3B1-D9D4FAD4667F}">
      <dgm:prSet/>
      <dgm:spPr/>
      <dgm:t>
        <a:bodyPr/>
        <a:lstStyle/>
        <a:p>
          <a:endParaRPr lang="en-US"/>
        </a:p>
      </dgm:t>
    </dgm:pt>
    <dgm:pt modelId="{5053EBE5-396B-48D4-94E9-8BC5B3CFBA13}" type="pres">
      <dgm:prSet presAssocID="{7637D569-5DE5-4B75-9C1D-E8CB10CEE7FF}" presName="linear" presStyleCnt="0">
        <dgm:presLayoutVars>
          <dgm:animLvl val="lvl"/>
          <dgm:resizeHandles val="exact"/>
        </dgm:presLayoutVars>
      </dgm:prSet>
      <dgm:spPr/>
      <dgm:t>
        <a:bodyPr/>
        <a:lstStyle/>
        <a:p>
          <a:endParaRPr lang="en-US"/>
        </a:p>
      </dgm:t>
    </dgm:pt>
    <dgm:pt modelId="{4F46B140-F51C-48D2-8DBE-F48F48245C01}" type="pres">
      <dgm:prSet presAssocID="{E8E7B014-A437-489E-A89C-B19B7BC0E1CD}" presName="parentText" presStyleLbl="node1" presStyleIdx="0" presStyleCnt="1">
        <dgm:presLayoutVars>
          <dgm:chMax val="0"/>
          <dgm:bulletEnabled val="1"/>
        </dgm:presLayoutVars>
      </dgm:prSet>
      <dgm:spPr/>
      <dgm:t>
        <a:bodyPr/>
        <a:lstStyle/>
        <a:p>
          <a:endParaRPr lang="en-US"/>
        </a:p>
      </dgm:t>
    </dgm:pt>
    <dgm:pt modelId="{61652D03-625A-4B83-989D-63656936D71E}" type="pres">
      <dgm:prSet presAssocID="{E8E7B014-A437-489E-A89C-B19B7BC0E1CD}" presName="childText" presStyleLbl="revTx" presStyleIdx="0" presStyleCnt="1">
        <dgm:presLayoutVars>
          <dgm:bulletEnabled val="1"/>
        </dgm:presLayoutVars>
      </dgm:prSet>
      <dgm:spPr/>
      <dgm:t>
        <a:bodyPr/>
        <a:lstStyle/>
        <a:p>
          <a:endParaRPr lang="en-US"/>
        </a:p>
      </dgm:t>
    </dgm:pt>
  </dgm:ptLst>
  <dgm:cxnLst>
    <dgm:cxn modelId="{5A5AABEB-26F0-4261-80C5-C1355BAF8303}" srcId="{E8E7B014-A437-489E-A89C-B19B7BC0E1CD}" destId="{70CE1A92-46C5-4F80-9F42-650DFB5EB50F}" srcOrd="3" destOrd="0" parTransId="{7F04FE14-5723-409B-A123-6932586E67EC}" sibTransId="{726CA755-AFAE-43E9-8F46-5D99AE808784}"/>
    <dgm:cxn modelId="{2941C1F6-474A-490A-961B-0D8FFC2A7625}" type="presOf" srcId="{5A9EF4EF-60FB-4238-8604-5A760ACCF6F5}" destId="{61652D03-625A-4B83-989D-63656936D71E}" srcOrd="0" destOrd="1" presId="urn:microsoft.com/office/officeart/2005/8/layout/vList2"/>
    <dgm:cxn modelId="{710775D6-83C6-4B68-9DD4-629F68E5262A}" srcId="{70CE1A92-46C5-4F80-9F42-650DFB5EB50F}" destId="{DBBF20FA-4B1B-4D34-9542-B9B082A84DD0}" srcOrd="1" destOrd="0" parTransId="{006F21A0-DCFB-4DDB-9456-C356094DE8B7}" sibTransId="{B5401F2E-4A31-44E5-8599-A377F583A994}"/>
    <dgm:cxn modelId="{9AC01D0F-B38B-4F12-8F6A-50348948FAAE}" srcId="{70CE1A92-46C5-4F80-9F42-650DFB5EB50F}" destId="{CA2FFC9E-0AC3-4E8D-ABD2-91B11CF6501D}" srcOrd="3" destOrd="0" parTransId="{64DC98F9-7E79-4097-A772-D4086C8431FA}" sibTransId="{522350D3-2E9B-48AA-8A59-75E8C590FF92}"/>
    <dgm:cxn modelId="{706446AC-E57D-469F-B970-61EFE3BBFCE1}" type="presOf" srcId="{CA2FFC9E-0AC3-4E8D-ABD2-91B11CF6501D}" destId="{61652D03-625A-4B83-989D-63656936D71E}" srcOrd="0" destOrd="7" presId="urn:microsoft.com/office/officeart/2005/8/layout/vList2"/>
    <dgm:cxn modelId="{561D89A9-6FC3-49FA-869E-50495B6942FE}" type="presOf" srcId="{E8E7B014-A437-489E-A89C-B19B7BC0E1CD}" destId="{4F46B140-F51C-48D2-8DBE-F48F48245C01}" srcOrd="0" destOrd="0" presId="urn:microsoft.com/office/officeart/2005/8/layout/vList2"/>
    <dgm:cxn modelId="{6F023891-28C9-40F6-992E-839C46D698D5}" type="presOf" srcId="{AF3A08CD-D0CD-4F53-B60B-69553D6FFAC8}" destId="{61652D03-625A-4B83-989D-63656936D71E}" srcOrd="0" destOrd="9" presId="urn:microsoft.com/office/officeart/2005/8/layout/vList2"/>
    <dgm:cxn modelId="{846F90B9-6BDC-45FA-9C6C-64E38D5BED7A}" srcId="{70CE1A92-46C5-4F80-9F42-650DFB5EB50F}" destId="{2DC2A761-EE79-41A4-B113-9C82DB47A5AC}" srcOrd="4" destOrd="0" parTransId="{2F593245-513E-48CA-9A3B-12A530900B1D}" sibTransId="{724844DD-6A19-45B5-BC23-DA3363F09ABC}"/>
    <dgm:cxn modelId="{FE271D0F-22A2-47A5-9E90-BD885C163CD5}" type="presOf" srcId="{0DE8FA10-D79E-403B-B583-A406D0E1DA99}" destId="{61652D03-625A-4B83-989D-63656936D71E}" srcOrd="0" destOrd="2" presId="urn:microsoft.com/office/officeart/2005/8/layout/vList2"/>
    <dgm:cxn modelId="{3FCBBBD7-6B7E-4774-B7D0-33D09E644EEC}" type="presOf" srcId="{70CE1A92-46C5-4F80-9F42-650DFB5EB50F}" destId="{61652D03-625A-4B83-989D-63656936D71E}" srcOrd="0" destOrd="3" presId="urn:microsoft.com/office/officeart/2005/8/layout/vList2"/>
    <dgm:cxn modelId="{DF668B54-3D62-4411-ACC4-615C16ECBC70}" type="presOf" srcId="{7637D569-5DE5-4B75-9C1D-E8CB10CEE7FF}" destId="{5053EBE5-396B-48D4-94E9-8BC5B3CFBA13}" srcOrd="0" destOrd="0" presId="urn:microsoft.com/office/officeart/2005/8/layout/vList2"/>
    <dgm:cxn modelId="{90C6AF56-AE91-4EDE-8398-5FCD41359ECC}" srcId="{70CE1A92-46C5-4F80-9F42-650DFB5EB50F}" destId="{C4F57CB0-DEEB-45D8-9375-B9B10F844C92}" srcOrd="6" destOrd="0" parTransId="{A9FB3024-2768-4162-BFA9-FB1262848D4F}" sibTransId="{3D29FE8D-59A1-4A23-B458-8FF9A707EB3F}"/>
    <dgm:cxn modelId="{50687FC7-26DF-4E95-95D7-EBA77A1ACA25}" type="presOf" srcId="{2DC2A761-EE79-41A4-B113-9C82DB47A5AC}" destId="{61652D03-625A-4B83-989D-63656936D71E}" srcOrd="0" destOrd="8" presId="urn:microsoft.com/office/officeart/2005/8/layout/vList2"/>
    <dgm:cxn modelId="{D7B130E6-4E26-46D6-819C-DD97222C3A93}" srcId="{E8E7B014-A437-489E-A89C-B19B7BC0E1CD}" destId="{8E96B028-C33C-4924-907E-044C90468047}" srcOrd="0" destOrd="0" parTransId="{ACFE62CC-6603-4770-A5C9-974F64290F6A}" sibTransId="{FD71CFAE-C4E1-43D5-878B-AEC00679C4FA}"/>
    <dgm:cxn modelId="{8F7A51C8-2C58-45C9-8851-E183992B47D2}" type="presOf" srcId="{8E96B028-C33C-4924-907E-044C90468047}" destId="{61652D03-625A-4B83-989D-63656936D71E}" srcOrd="0" destOrd="0" presId="urn:microsoft.com/office/officeart/2005/8/layout/vList2"/>
    <dgm:cxn modelId="{9827DF1C-5E63-48A7-9110-D720C37B79B0}" srcId="{70CE1A92-46C5-4F80-9F42-650DFB5EB50F}" destId="{AF3A08CD-D0CD-4F53-B60B-69553D6FFAC8}" srcOrd="5" destOrd="0" parTransId="{43FF6383-8E26-4456-8B45-55FB3A1DBFC6}" sibTransId="{82F942DE-3AF4-4077-A3A4-193DE5A6BF69}"/>
    <dgm:cxn modelId="{E67B162C-F605-450C-B511-9B6349F0E89B}" type="presOf" srcId="{780551A0-661A-4C4A-BF58-5F72AAD4CD5E}" destId="{61652D03-625A-4B83-989D-63656936D71E}" srcOrd="0" destOrd="4" presId="urn:microsoft.com/office/officeart/2005/8/layout/vList2"/>
    <dgm:cxn modelId="{A0D02B2F-771D-4269-B3B1-D9D4FAD4667F}" srcId="{E8E7B014-A437-489E-A89C-B19B7BC0E1CD}" destId="{F4566FF6-35D7-4DE5-BB51-A55FBC7C1304}" srcOrd="4" destOrd="0" parTransId="{1A55D59A-AC1B-485A-A460-AFFA176B36D6}" sibTransId="{01F11461-1233-490C-A361-AAF85E5D1ED1}"/>
    <dgm:cxn modelId="{64CB520B-A1DE-4482-BDF8-057A5B8034DC}" srcId="{70CE1A92-46C5-4F80-9F42-650DFB5EB50F}" destId="{780551A0-661A-4C4A-BF58-5F72AAD4CD5E}" srcOrd="0" destOrd="0" parTransId="{9FB5FA34-D3F9-4122-B404-8865735631DD}" sibTransId="{70B621D0-DCC6-4646-81D3-1624BFF2BD4E}"/>
    <dgm:cxn modelId="{217CD102-B53E-45D9-A6B7-7E50BFE93B83}" type="presOf" srcId="{F4566FF6-35D7-4DE5-BB51-A55FBC7C1304}" destId="{61652D03-625A-4B83-989D-63656936D71E}" srcOrd="0" destOrd="11" presId="urn:microsoft.com/office/officeart/2005/8/layout/vList2"/>
    <dgm:cxn modelId="{83CB22A5-8380-45AA-922E-8A09DFC115D7}" srcId="{E8E7B014-A437-489E-A89C-B19B7BC0E1CD}" destId="{5A9EF4EF-60FB-4238-8604-5A760ACCF6F5}" srcOrd="1" destOrd="0" parTransId="{FDF388C4-358D-42CC-9CC2-E83AC8EEC3FE}" sibTransId="{0DAE73DE-3977-4D2C-B179-B12875B69B3B}"/>
    <dgm:cxn modelId="{8B048973-61CC-4A64-990C-215472EAEB53}" srcId="{70CE1A92-46C5-4F80-9F42-650DFB5EB50F}" destId="{56EBFE9C-B8B2-4C0C-8D71-49CBB8C9F3FE}" srcOrd="2" destOrd="0" parTransId="{15730D36-1156-40F2-B2F2-60BFCA7879AF}" sibTransId="{54986802-F4CD-4930-9836-173709422177}"/>
    <dgm:cxn modelId="{34F89692-6758-4E51-AE38-75405AFF35AD}" type="presOf" srcId="{DBBF20FA-4B1B-4D34-9542-B9B082A84DD0}" destId="{61652D03-625A-4B83-989D-63656936D71E}" srcOrd="0" destOrd="5" presId="urn:microsoft.com/office/officeart/2005/8/layout/vList2"/>
    <dgm:cxn modelId="{BE843032-F57B-44CB-9088-475153BD3B2B}" srcId="{E8E7B014-A437-489E-A89C-B19B7BC0E1CD}" destId="{0DE8FA10-D79E-403B-B583-A406D0E1DA99}" srcOrd="2" destOrd="0" parTransId="{8FE9A3BF-6B61-4515-8F48-2C5CA113D592}" sibTransId="{361D4B01-0B61-4C7C-885D-58114FE93751}"/>
    <dgm:cxn modelId="{F5232681-D8B1-4342-8654-E58FEA442957}" type="presOf" srcId="{C4F57CB0-DEEB-45D8-9375-B9B10F844C92}" destId="{61652D03-625A-4B83-989D-63656936D71E}" srcOrd="0" destOrd="10" presId="urn:microsoft.com/office/officeart/2005/8/layout/vList2"/>
    <dgm:cxn modelId="{FB255AE8-9068-4336-8F17-FA2175E78181}" type="presOf" srcId="{56EBFE9C-B8B2-4C0C-8D71-49CBB8C9F3FE}" destId="{61652D03-625A-4B83-989D-63656936D71E}" srcOrd="0" destOrd="6" presId="urn:microsoft.com/office/officeart/2005/8/layout/vList2"/>
    <dgm:cxn modelId="{33AD8BFB-CFD6-4C53-81B7-A6BB88FDEC48}" srcId="{7637D569-5DE5-4B75-9C1D-E8CB10CEE7FF}" destId="{E8E7B014-A437-489E-A89C-B19B7BC0E1CD}" srcOrd="0" destOrd="0" parTransId="{C735D2D7-E16B-4D85-A6F1-2ADC500E9ECB}" sibTransId="{82BD6C96-7CD3-4793-90F5-E061F3376DF6}"/>
    <dgm:cxn modelId="{20A03E94-7BB6-4850-A7CC-45078FCE25B7}" type="presParOf" srcId="{5053EBE5-396B-48D4-94E9-8BC5B3CFBA13}" destId="{4F46B140-F51C-48D2-8DBE-F48F48245C01}" srcOrd="0" destOrd="0" presId="urn:microsoft.com/office/officeart/2005/8/layout/vList2"/>
    <dgm:cxn modelId="{70953F91-3B98-41A5-B1BD-320B7360E641}" type="presParOf" srcId="{5053EBE5-396B-48D4-94E9-8BC5B3CFBA13}" destId="{61652D03-625A-4B83-989D-63656936D71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637D569-5DE5-4B75-9C1D-E8CB10CEE7F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8E7B014-A437-489E-A89C-B19B7BC0E1CD}">
      <dgm:prSet/>
      <dgm:spPr/>
      <dgm:t>
        <a:bodyPr/>
        <a:lstStyle/>
        <a:p>
          <a:pPr rtl="0"/>
          <a:r>
            <a:rPr lang="en-US" dirty="0" smtClean="0"/>
            <a:t>Scholarships</a:t>
          </a:r>
          <a:endParaRPr lang="en-US" dirty="0"/>
        </a:p>
      </dgm:t>
    </dgm:pt>
    <dgm:pt modelId="{C735D2D7-E16B-4D85-A6F1-2ADC500E9ECB}" type="parTrans" cxnId="{33AD8BFB-CFD6-4C53-81B7-A6BB88FDEC48}">
      <dgm:prSet/>
      <dgm:spPr/>
      <dgm:t>
        <a:bodyPr/>
        <a:lstStyle/>
        <a:p>
          <a:endParaRPr lang="en-US"/>
        </a:p>
      </dgm:t>
    </dgm:pt>
    <dgm:pt modelId="{82BD6C96-7CD3-4793-90F5-E061F3376DF6}" type="sibTrans" cxnId="{33AD8BFB-CFD6-4C53-81B7-A6BB88FDEC48}">
      <dgm:prSet/>
      <dgm:spPr/>
      <dgm:t>
        <a:bodyPr/>
        <a:lstStyle/>
        <a:p>
          <a:endParaRPr lang="en-US"/>
        </a:p>
      </dgm:t>
    </dgm:pt>
    <dgm:pt modelId="{8E96B028-C33C-4924-907E-044C90468047}">
      <dgm:prSet/>
      <dgm:spPr/>
      <dgm:t>
        <a:bodyPr/>
        <a:lstStyle/>
        <a:p>
          <a:pPr rtl="0"/>
          <a:r>
            <a:rPr lang="en-US" dirty="0" smtClean="0"/>
            <a:t>There are many sources of scholarships</a:t>
          </a:r>
          <a:endParaRPr lang="en-US" dirty="0"/>
        </a:p>
      </dgm:t>
    </dgm:pt>
    <dgm:pt modelId="{ACFE62CC-6603-4770-A5C9-974F64290F6A}" type="parTrans" cxnId="{D7B130E6-4E26-46D6-819C-DD97222C3A93}">
      <dgm:prSet/>
      <dgm:spPr/>
      <dgm:t>
        <a:bodyPr/>
        <a:lstStyle/>
        <a:p>
          <a:endParaRPr lang="en-US"/>
        </a:p>
      </dgm:t>
    </dgm:pt>
    <dgm:pt modelId="{FD71CFAE-C4E1-43D5-878B-AEC00679C4FA}" type="sibTrans" cxnId="{D7B130E6-4E26-46D6-819C-DD97222C3A93}">
      <dgm:prSet/>
      <dgm:spPr/>
      <dgm:t>
        <a:bodyPr/>
        <a:lstStyle/>
        <a:p>
          <a:endParaRPr lang="en-US"/>
        </a:p>
      </dgm:t>
    </dgm:pt>
    <dgm:pt modelId="{A98DF48A-D07A-4E69-9065-55D875BCD206}">
      <dgm:prSet/>
      <dgm:spPr/>
      <dgm:t>
        <a:bodyPr/>
        <a:lstStyle/>
        <a:p>
          <a:pPr rtl="0"/>
          <a:r>
            <a:rPr lang="en-US" dirty="0" smtClean="0"/>
            <a:t>Some are general scholarships</a:t>
          </a:r>
          <a:endParaRPr lang="en-US" dirty="0"/>
        </a:p>
      </dgm:t>
    </dgm:pt>
    <dgm:pt modelId="{BC90980F-174F-467D-9797-A04744130602}" type="parTrans" cxnId="{1538F755-697B-43A3-8BFA-A1445E35ACB7}">
      <dgm:prSet/>
      <dgm:spPr/>
      <dgm:t>
        <a:bodyPr/>
        <a:lstStyle/>
        <a:p>
          <a:endParaRPr lang="en-US"/>
        </a:p>
      </dgm:t>
    </dgm:pt>
    <dgm:pt modelId="{734C9DE5-5F1C-4BC9-82C2-00F2D051279B}" type="sibTrans" cxnId="{1538F755-697B-43A3-8BFA-A1445E35ACB7}">
      <dgm:prSet/>
      <dgm:spPr/>
      <dgm:t>
        <a:bodyPr/>
        <a:lstStyle/>
        <a:p>
          <a:endParaRPr lang="en-US"/>
        </a:p>
      </dgm:t>
    </dgm:pt>
    <dgm:pt modelId="{B48A0BF7-F339-4130-ABD8-F702CB40C184}">
      <dgm:prSet/>
      <dgm:spPr/>
      <dgm:t>
        <a:bodyPr/>
        <a:lstStyle/>
        <a:p>
          <a:pPr rtl="0"/>
          <a:r>
            <a:rPr lang="en-US" dirty="0" smtClean="0"/>
            <a:t>Some are available to students with disabilities (sometimes specific to a certain disability)</a:t>
          </a:r>
          <a:endParaRPr lang="en-US" dirty="0"/>
        </a:p>
      </dgm:t>
    </dgm:pt>
    <dgm:pt modelId="{CC55121B-6D94-4C58-B336-056B0BE07E6F}" type="parTrans" cxnId="{28FCF920-44AC-444C-B996-772C09BA5A45}">
      <dgm:prSet/>
      <dgm:spPr/>
      <dgm:t>
        <a:bodyPr/>
        <a:lstStyle/>
        <a:p>
          <a:endParaRPr lang="en-US"/>
        </a:p>
      </dgm:t>
    </dgm:pt>
    <dgm:pt modelId="{3EF52AE0-AF4B-42E0-8279-FC540E539D8B}" type="sibTrans" cxnId="{28FCF920-44AC-444C-B996-772C09BA5A45}">
      <dgm:prSet/>
      <dgm:spPr/>
      <dgm:t>
        <a:bodyPr/>
        <a:lstStyle/>
        <a:p>
          <a:endParaRPr lang="en-US"/>
        </a:p>
      </dgm:t>
    </dgm:pt>
    <dgm:pt modelId="{CAAF13A0-96EE-434C-9446-3763E10469FE}">
      <dgm:prSet/>
      <dgm:spPr/>
      <dgm:t>
        <a:bodyPr/>
        <a:lstStyle/>
        <a:p>
          <a:pPr rtl="0"/>
          <a:r>
            <a:rPr lang="en-US" dirty="0" smtClean="0"/>
            <a:t>You can find links to some scholarship resources and partial lists at </a:t>
          </a:r>
          <a:r>
            <a:rPr lang="en-US" dirty="0" smtClean="0">
              <a:hlinkClick xmlns:r="http://schemas.openxmlformats.org/officeDocument/2006/relationships" r:id="rId1"/>
            </a:rPr>
            <a:t>http://transition.declasi.org/financing-higher-education/</a:t>
          </a:r>
          <a:endParaRPr lang="en-US" dirty="0"/>
        </a:p>
      </dgm:t>
    </dgm:pt>
    <dgm:pt modelId="{F24D9816-C338-4A00-96BE-EBB1859BF04E}" type="parTrans" cxnId="{A83938FD-BEB4-4E5E-8EC9-C2466DA11DAE}">
      <dgm:prSet/>
      <dgm:spPr/>
      <dgm:t>
        <a:bodyPr/>
        <a:lstStyle/>
        <a:p>
          <a:endParaRPr lang="en-US"/>
        </a:p>
      </dgm:t>
    </dgm:pt>
    <dgm:pt modelId="{D4936A3C-53EA-4C28-B2C9-86B4E464E724}" type="sibTrans" cxnId="{A83938FD-BEB4-4E5E-8EC9-C2466DA11DAE}">
      <dgm:prSet/>
      <dgm:spPr/>
      <dgm:t>
        <a:bodyPr/>
        <a:lstStyle/>
        <a:p>
          <a:endParaRPr lang="en-US"/>
        </a:p>
      </dgm:t>
    </dgm:pt>
    <dgm:pt modelId="{895CF8C8-38E6-417A-A9A8-582BC085429D}">
      <dgm:prSet/>
      <dgm:spPr/>
      <dgm:t>
        <a:bodyPr/>
        <a:lstStyle/>
        <a:p>
          <a:pPr rtl="0"/>
          <a:r>
            <a:rPr lang="en-US" dirty="0" smtClean="0"/>
            <a:t>You will have to put some time and effort into researching scholarships you may be eligible for.</a:t>
          </a:r>
          <a:endParaRPr lang="en-US" dirty="0"/>
        </a:p>
      </dgm:t>
    </dgm:pt>
    <dgm:pt modelId="{CE7852D4-66BB-4C29-82E1-51D252EF3D7F}" type="parTrans" cxnId="{AABB5D25-0EB9-4165-9EBE-70B2D213BCC0}">
      <dgm:prSet/>
      <dgm:spPr/>
      <dgm:t>
        <a:bodyPr/>
        <a:lstStyle/>
        <a:p>
          <a:endParaRPr lang="en-US"/>
        </a:p>
      </dgm:t>
    </dgm:pt>
    <dgm:pt modelId="{4232E112-E185-496F-AD21-0CDB33155BD5}" type="sibTrans" cxnId="{AABB5D25-0EB9-4165-9EBE-70B2D213BCC0}">
      <dgm:prSet/>
      <dgm:spPr/>
      <dgm:t>
        <a:bodyPr/>
        <a:lstStyle/>
        <a:p>
          <a:endParaRPr lang="en-US"/>
        </a:p>
      </dgm:t>
    </dgm:pt>
    <dgm:pt modelId="{8410BC2A-C9BE-40FC-96C4-788123994E0D}">
      <dgm:prSet/>
      <dgm:spPr/>
      <dgm:t>
        <a:bodyPr/>
        <a:lstStyle/>
        <a:p>
          <a:pPr rtl="0"/>
          <a:r>
            <a:rPr lang="en-US" dirty="0" smtClean="0"/>
            <a:t>Remember, scholarships usually do not need to be repaid, so it is worth the time if you can get one!</a:t>
          </a:r>
          <a:endParaRPr lang="en-US" dirty="0"/>
        </a:p>
      </dgm:t>
    </dgm:pt>
    <dgm:pt modelId="{82610522-712D-415D-BD23-D684190E1545}" type="parTrans" cxnId="{CCE2FA8B-133B-4522-8B31-7C53FD9625A1}">
      <dgm:prSet/>
      <dgm:spPr/>
      <dgm:t>
        <a:bodyPr/>
        <a:lstStyle/>
        <a:p>
          <a:endParaRPr lang="en-US"/>
        </a:p>
      </dgm:t>
    </dgm:pt>
    <dgm:pt modelId="{1E35801F-C6D4-4CB2-8A18-079503CADFB0}" type="sibTrans" cxnId="{CCE2FA8B-133B-4522-8B31-7C53FD9625A1}">
      <dgm:prSet/>
      <dgm:spPr/>
      <dgm:t>
        <a:bodyPr/>
        <a:lstStyle/>
        <a:p>
          <a:endParaRPr lang="en-US"/>
        </a:p>
      </dgm:t>
    </dgm:pt>
    <dgm:pt modelId="{5053EBE5-396B-48D4-94E9-8BC5B3CFBA13}" type="pres">
      <dgm:prSet presAssocID="{7637D569-5DE5-4B75-9C1D-E8CB10CEE7FF}" presName="linear" presStyleCnt="0">
        <dgm:presLayoutVars>
          <dgm:animLvl val="lvl"/>
          <dgm:resizeHandles val="exact"/>
        </dgm:presLayoutVars>
      </dgm:prSet>
      <dgm:spPr/>
      <dgm:t>
        <a:bodyPr/>
        <a:lstStyle/>
        <a:p>
          <a:endParaRPr lang="en-US"/>
        </a:p>
      </dgm:t>
    </dgm:pt>
    <dgm:pt modelId="{4F46B140-F51C-48D2-8DBE-F48F48245C01}" type="pres">
      <dgm:prSet presAssocID="{E8E7B014-A437-489E-A89C-B19B7BC0E1CD}" presName="parentText" presStyleLbl="node1" presStyleIdx="0" presStyleCnt="1">
        <dgm:presLayoutVars>
          <dgm:chMax val="0"/>
          <dgm:bulletEnabled val="1"/>
        </dgm:presLayoutVars>
      </dgm:prSet>
      <dgm:spPr/>
      <dgm:t>
        <a:bodyPr/>
        <a:lstStyle/>
        <a:p>
          <a:endParaRPr lang="en-US"/>
        </a:p>
      </dgm:t>
    </dgm:pt>
    <dgm:pt modelId="{61652D03-625A-4B83-989D-63656936D71E}" type="pres">
      <dgm:prSet presAssocID="{E8E7B014-A437-489E-A89C-B19B7BC0E1CD}" presName="childText" presStyleLbl="revTx" presStyleIdx="0" presStyleCnt="1">
        <dgm:presLayoutVars>
          <dgm:bulletEnabled val="1"/>
        </dgm:presLayoutVars>
      </dgm:prSet>
      <dgm:spPr/>
      <dgm:t>
        <a:bodyPr/>
        <a:lstStyle/>
        <a:p>
          <a:endParaRPr lang="en-US"/>
        </a:p>
      </dgm:t>
    </dgm:pt>
  </dgm:ptLst>
  <dgm:cxnLst>
    <dgm:cxn modelId="{CB0DED30-C6F9-46BF-9B84-0F06366EEF0A}" type="presOf" srcId="{CAAF13A0-96EE-434C-9446-3763E10469FE}" destId="{61652D03-625A-4B83-989D-63656936D71E}" srcOrd="0" destOrd="4" presId="urn:microsoft.com/office/officeart/2005/8/layout/vList2"/>
    <dgm:cxn modelId="{28FCF920-44AC-444C-B996-772C09BA5A45}" srcId="{8E96B028-C33C-4924-907E-044C90468047}" destId="{B48A0BF7-F339-4130-ABD8-F702CB40C184}" srcOrd="1" destOrd="0" parTransId="{CC55121B-6D94-4C58-B336-056B0BE07E6F}" sibTransId="{3EF52AE0-AF4B-42E0-8279-FC540E539D8B}"/>
    <dgm:cxn modelId="{33AD8BFB-CFD6-4C53-81B7-A6BB88FDEC48}" srcId="{7637D569-5DE5-4B75-9C1D-E8CB10CEE7FF}" destId="{E8E7B014-A437-489E-A89C-B19B7BC0E1CD}" srcOrd="0" destOrd="0" parTransId="{C735D2D7-E16B-4D85-A6F1-2ADC500E9ECB}" sibTransId="{82BD6C96-7CD3-4793-90F5-E061F3376DF6}"/>
    <dgm:cxn modelId="{A83938FD-BEB4-4E5E-8EC9-C2466DA11DAE}" srcId="{E8E7B014-A437-489E-A89C-B19B7BC0E1CD}" destId="{CAAF13A0-96EE-434C-9446-3763E10469FE}" srcOrd="2" destOrd="0" parTransId="{F24D9816-C338-4A00-96BE-EBB1859BF04E}" sibTransId="{D4936A3C-53EA-4C28-B2C9-86B4E464E724}"/>
    <dgm:cxn modelId="{1538F755-697B-43A3-8BFA-A1445E35ACB7}" srcId="{8E96B028-C33C-4924-907E-044C90468047}" destId="{A98DF48A-D07A-4E69-9065-55D875BCD206}" srcOrd="0" destOrd="0" parTransId="{BC90980F-174F-467D-9797-A04744130602}" sibTransId="{734C9DE5-5F1C-4BC9-82C2-00F2D051279B}"/>
    <dgm:cxn modelId="{CCE2FA8B-133B-4522-8B31-7C53FD9625A1}" srcId="{E8E7B014-A437-489E-A89C-B19B7BC0E1CD}" destId="{8410BC2A-C9BE-40FC-96C4-788123994E0D}" srcOrd="3" destOrd="0" parTransId="{82610522-712D-415D-BD23-D684190E1545}" sibTransId="{1E35801F-C6D4-4CB2-8A18-079503CADFB0}"/>
    <dgm:cxn modelId="{77A3B7D0-C02A-4F45-A0FF-9538DB7594F8}" type="presOf" srcId="{8410BC2A-C9BE-40FC-96C4-788123994E0D}" destId="{61652D03-625A-4B83-989D-63656936D71E}" srcOrd="0" destOrd="5" presId="urn:microsoft.com/office/officeart/2005/8/layout/vList2"/>
    <dgm:cxn modelId="{1AB6C7FC-B474-4500-AC39-FA595E572BD8}" type="presOf" srcId="{8E96B028-C33C-4924-907E-044C90468047}" destId="{61652D03-625A-4B83-989D-63656936D71E}" srcOrd="0" destOrd="0" presId="urn:microsoft.com/office/officeart/2005/8/layout/vList2"/>
    <dgm:cxn modelId="{8F7EB373-D0BA-4779-BE92-592373F28418}" type="presOf" srcId="{895CF8C8-38E6-417A-A9A8-582BC085429D}" destId="{61652D03-625A-4B83-989D-63656936D71E}" srcOrd="0" destOrd="3" presId="urn:microsoft.com/office/officeart/2005/8/layout/vList2"/>
    <dgm:cxn modelId="{D7B130E6-4E26-46D6-819C-DD97222C3A93}" srcId="{E8E7B014-A437-489E-A89C-B19B7BC0E1CD}" destId="{8E96B028-C33C-4924-907E-044C90468047}" srcOrd="0" destOrd="0" parTransId="{ACFE62CC-6603-4770-A5C9-974F64290F6A}" sibTransId="{FD71CFAE-C4E1-43D5-878B-AEC00679C4FA}"/>
    <dgm:cxn modelId="{9276BCA2-1238-4921-A075-678A7AF9C5FA}" type="presOf" srcId="{B48A0BF7-F339-4130-ABD8-F702CB40C184}" destId="{61652D03-625A-4B83-989D-63656936D71E}" srcOrd="0" destOrd="2" presId="urn:microsoft.com/office/officeart/2005/8/layout/vList2"/>
    <dgm:cxn modelId="{AABB5D25-0EB9-4165-9EBE-70B2D213BCC0}" srcId="{E8E7B014-A437-489E-A89C-B19B7BC0E1CD}" destId="{895CF8C8-38E6-417A-A9A8-582BC085429D}" srcOrd="1" destOrd="0" parTransId="{CE7852D4-66BB-4C29-82E1-51D252EF3D7F}" sibTransId="{4232E112-E185-496F-AD21-0CDB33155BD5}"/>
    <dgm:cxn modelId="{30356425-42CE-4F9B-AAF1-D3457233BFE3}" type="presOf" srcId="{E8E7B014-A437-489E-A89C-B19B7BC0E1CD}" destId="{4F46B140-F51C-48D2-8DBE-F48F48245C01}" srcOrd="0" destOrd="0" presId="urn:microsoft.com/office/officeart/2005/8/layout/vList2"/>
    <dgm:cxn modelId="{55E3B899-AD14-4008-9878-4CBC60A1AA3B}" type="presOf" srcId="{7637D569-5DE5-4B75-9C1D-E8CB10CEE7FF}" destId="{5053EBE5-396B-48D4-94E9-8BC5B3CFBA13}" srcOrd="0" destOrd="0" presId="urn:microsoft.com/office/officeart/2005/8/layout/vList2"/>
    <dgm:cxn modelId="{04105B92-E219-45D0-82B7-D2C374FC4D01}" type="presOf" srcId="{A98DF48A-D07A-4E69-9065-55D875BCD206}" destId="{61652D03-625A-4B83-989D-63656936D71E}" srcOrd="0" destOrd="1" presId="urn:microsoft.com/office/officeart/2005/8/layout/vList2"/>
    <dgm:cxn modelId="{A4F5DE43-3127-4A04-853B-E34BBC28620C}" type="presParOf" srcId="{5053EBE5-396B-48D4-94E9-8BC5B3CFBA13}" destId="{4F46B140-F51C-48D2-8DBE-F48F48245C01}" srcOrd="0" destOrd="0" presId="urn:microsoft.com/office/officeart/2005/8/layout/vList2"/>
    <dgm:cxn modelId="{3F477884-B0AE-48FC-9129-9372BA77A068}" type="presParOf" srcId="{5053EBE5-396B-48D4-94E9-8BC5B3CFBA13}" destId="{61652D03-625A-4B83-989D-63656936D71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637D569-5DE5-4B75-9C1D-E8CB10CEE7F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8E7B014-A437-489E-A89C-B19B7BC0E1CD}">
      <dgm:prSet/>
      <dgm:spPr/>
      <dgm:t>
        <a:bodyPr/>
        <a:lstStyle/>
        <a:p>
          <a:pPr rtl="0"/>
          <a:r>
            <a:rPr lang="en-US" dirty="0" smtClean="0"/>
            <a:t>Federal Government Grants</a:t>
          </a:r>
          <a:endParaRPr lang="en-US" dirty="0"/>
        </a:p>
      </dgm:t>
    </dgm:pt>
    <dgm:pt modelId="{C735D2D7-E16B-4D85-A6F1-2ADC500E9ECB}" type="parTrans" cxnId="{33AD8BFB-CFD6-4C53-81B7-A6BB88FDEC48}">
      <dgm:prSet/>
      <dgm:spPr/>
      <dgm:t>
        <a:bodyPr/>
        <a:lstStyle/>
        <a:p>
          <a:endParaRPr lang="en-US"/>
        </a:p>
      </dgm:t>
    </dgm:pt>
    <dgm:pt modelId="{82BD6C96-7CD3-4793-90F5-E061F3376DF6}" type="sibTrans" cxnId="{33AD8BFB-CFD6-4C53-81B7-A6BB88FDEC48}">
      <dgm:prSet/>
      <dgm:spPr/>
      <dgm:t>
        <a:bodyPr/>
        <a:lstStyle/>
        <a:p>
          <a:endParaRPr lang="en-US"/>
        </a:p>
      </dgm:t>
    </dgm:pt>
    <dgm:pt modelId="{8E96B028-C33C-4924-907E-044C90468047}">
      <dgm:prSet/>
      <dgm:spPr/>
      <dgm:t>
        <a:bodyPr/>
        <a:lstStyle/>
        <a:p>
          <a:pPr rtl="0"/>
          <a:r>
            <a:rPr lang="en-US" dirty="0" smtClean="0"/>
            <a:t>Federal Pell Grants</a:t>
          </a:r>
          <a:endParaRPr lang="en-US" dirty="0"/>
        </a:p>
      </dgm:t>
    </dgm:pt>
    <dgm:pt modelId="{ACFE62CC-6603-4770-A5C9-974F64290F6A}" type="parTrans" cxnId="{D7B130E6-4E26-46D6-819C-DD97222C3A93}">
      <dgm:prSet/>
      <dgm:spPr/>
      <dgm:t>
        <a:bodyPr/>
        <a:lstStyle/>
        <a:p>
          <a:endParaRPr lang="en-US"/>
        </a:p>
      </dgm:t>
    </dgm:pt>
    <dgm:pt modelId="{FD71CFAE-C4E1-43D5-878B-AEC00679C4FA}" type="sibTrans" cxnId="{D7B130E6-4E26-46D6-819C-DD97222C3A93}">
      <dgm:prSet/>
      <dgm:spPr/>
      <dgm:t>
        <a:bodyPr/>
        <a:lstStyle/>
        <a:p>
          <a:endParaRPr lang="en-US"/>
        </a:p>
      </dgm:t>
    </dgm:pt>
    <dgm:pt modelId="{BC4602E6-B718-4C02-A754-43B40F701328}">
      <dgm:prSet/>
      <dgm:spPr/>
      <dgm:t>
        <a:bodyPr/>
        <a:lstStyle/>
        <a:p>
          <a:pPr rtl="0"/>
          <a:r>
            <a:rPr lang="en-US" dirty="0" smtClean="0"/>
            <a:t>Federal Supplemental Educational Opportunity Grants (FSEOG)</a:t>
          </a:r>
          <a:endParaRPr lang="en-US" dirty="0"/>
        </a:p>
      </dgm:t>
    </dgm:pt>
    <dgm:pt modelId="{E88D89B7-CEEB-496C-955E-A5A92B6233CA}" type="parTrans" cxnId="{14F6F653-D3E5-4A2C-AADC-82528C318D85}">
      <dgm:prSet/>
      <dgm:spPr/>
      <dgm:t>
        <a:bodyPr/>
        <a:lstStyle/>
        <a:p>
          <a:endParaRPr lang="en-US"/>
        </a:p>
      </dgm:t>
    </dgm:pt>
    <dgm:pt modelId="{99C1C0D9-FBF1-4787-8999-A5196A938B1A}" type="sibTrans" cxnId="{14F6F653-D3E5-4A2C-AADC-82528C318D85}">
      <dgm:prSet/>
      <dgm:spPr/>
      <dgm:t>
        <a:bodyPr/>
        <a:lstStyle/>
        <a:p>
          <a:endParaRPr lang="en-US"/>
        </a:p>
      </dgm:t>
    </dgm:pt>
    <dgm:pt modelId="{81ED99BE-1704-4327-86A7-4B2BE9676849}">
      <dgm:prSet/>
      <dgm:spPr/>
      <dgm:t>
        <a:bodyPr/>
        <a:lstStyle/>
        <a:p>
          <a:pPr rtl="0"/>
          <a:r>
            <a:rPr lang="en-US" dirty="0" smtClean="0"/>
            <a:t>Teacher Education Assistance for College and Higher Education (TEACH) Grants</a:t>
          </a:r>
          <a:endParaRPr lang="en-US" dirty="0"/>
        </a:p>
      </dgm:t>
    </dgm:pt>
    <dgm:pt modelId="{1578CAFE-94CE-441F-9212-29E8EBD4A197}" type="parTrans" cxnId="{886E8EE3-7073-4F7A-9267-8B4496C09272}">
      <dgm:prSet/>
      <dgm:spPr/>
      <dgm:t>
        <a:bodyPr/>
        <a:lstStyle/>
        <a:p>
          <a:endParaRPr lang="en-US"/>
        </a:p>
      </dgm:t>
    </dgm:pt>
    <dgm:pt modelId="{39D5EA7F-4BD1-4178-B54F-0D47B497FB3B}" type="sibTrans" cxnId="{886E8EE3-7073-4F7A-9267-8B4496C09272}">
      <dgm:prSet/>
      <dgm:spPr/>
      <dgm:t>
        <a:bodyPr/>
        <a:lstStyle/>
        <a:p>
          <a:endParaRPr lang="en-US"/>
        </a:p>
      </dgm:t>
    </dgm:pt>
    <dgm:pt modelId="{9AA60422-1A3B-457D-A655-73EE4EF8689F}">
      <dgm:prSet/>
      <dgm:spPr/>
      <dgm:t>
        <a:bodyPr/>
        <a:lstStyle/>
        <a:p>
          <a:pPr rtl="0"/>
          <a:r>
            <a:rPr lang="en-US" dirty="0" smtClean="0"/>
            <a:t>Iraq and Afghanistan Service Grants</a:t>
          </a:r>
          <a:endParaRPr lang="en-US" dirty="0"/>
        </a:p>
      </dgm:t>
    </dgm:pt>
    <dgm:pt modelId="{40704B44-3022-46BA-8EED-07A7C645EABC}" type="parTrans" cxnId="{54016DFA-047F-49CE-B9EA-4DDAA3287D76}">
      <dgm:prSet/>
      <dgm:spPr/>
      <dgm:t>
        <a:bodyPr/>
        <a:lstStyle/>
        <a:p>
          <a:endParaRPr lang="en-US"/>
        </a:p>
      </dgm:t>
    </dgm:pt>
    <dgm:pt modelId="{6F74EE00-8C01-450B-BEF1-DCFA8A50320D}" type="sibTrans" cxnId="{54016DFA-047F-49CE-B9EA-4DDAA3287D76}">
      <dgm:prSet/>
      <dgm:spPr/>
      <dgm:t>
        <a:bodyPr/>
        <a:lstStyle/>
        <a:p>
          <a:endParaRPr lang="en-US"/>
        </a:p>
      </dgm:t>
    </dgm:pt>
    <dgm:pt modelId="{8E517996-C941-473F-A8A1-D96C27B1F744}">
      <dgm:prSet/>
      <dgm:spPr/>
      <dgm:t>
        <a:bodyPr/>
        <a:lstStyle/>
        <a:p>
          <a:pPr rtl="0"/>
          <a:r>
            <a:rPr lang="en-US" dirty="0" smtClean="0"/>
            <a:t>State Government Grants and Scholarships</a:t>
          </a:r>
          <a:endParaRPr lang="en-US" dirty="0"/>
        </a:p>
      </dgm:t>
    </dgm:pt>
    <dgm:pt modelId="{A8CB3082-ABE1-4B6D-807A-E0F9A484287A}" type="parTrans" cxnId="{8F312C6C-E8C6-4203-9F96-8845599FA8B8}">
      <dgm:prSet/>
      <dgm:spPr/>
      <dgm:t>
        <a:bodyPr/>
        <a:lstStyle/>
        <a:p>
          <a:endParaRPr lang="en-US"/>
        </a:p>
      </dgm:t>
    </dgm:pt>
    <dgm:pt modelId="{7547EBE6-7989-4405-BBBD-216001159EBB}" type="sibTrans" cxnId="{8F312C6C-E8C6-4203-9F96-8845599FA8B8}">
      <dgm:prSet/>
      <dgm:spPr/>
      <dgm:t>
        <a:bodyPr/>
        <a:lstStyle/>
        <a:p>
          <a:endParaRPr lang="en-US"/>
        </a:p>
      </dgm:t>
    </dgm:pt>
    <dgm:pt modelId="{4A4EB318-6970-478A-AEDE-44A33A138636}">
      <dgm:prSet/>
      <dgm:spPr/>
      <dgm:t>
        <a:bodyPr/>
        <a:lstStyle/>
        <a:p>
          <a:pPr rtl="0"/>
          <a:r>
            <a:rPr lang="en-US" dirty="0" smtClean="0"/>
            <a:t>Usually you are required to be a resident of the state that is offering the scholarship</a:t>
          </a:r>
          <a:endParaRPr lang="en-US" dirty="0"/>
        </a:p>
      </dgm:t>
    </dgm:pt>
    <dgm:pt modelId="{DF421FD2-E278-4C3F-A42D-5E2AFD6E0D24}" type="parTrans" cxnId="{04363DE2-0E0B-4354-A3EF-72E694A33268}">
      <dgm:prSet/>
      <dgm:spPr/>
      <dgm:t>
        <a:bodyPr/>
        <a:lstStyle/>
        <a:p>
          <a:endParaRPr lang="en-US"/>
        </a:p>
      </dgm:t>
    </dgm:pt>
    <dgm:pt modelId="{8C76AE40-E8D5-4D87-BD0D-3BFD0DC003FE}" type="sibTrans" cxnId="{04363DE2-0E0B-4354-A3EF-72E694A33268}">
      <dgm:prSet/>
      <dgm:spPr/>
      <dgm:t>
        <a:bodyPr/>
        <a:lstStyle/>
        <a:p>
          <a:endParaRPr lang="en-US"/>
        </a:p>
      </dgm:t>
    </dgm:pt>
    <dgm:pt modelId="{B6F24C4F-92D9-41A2-AAF8-CBD18D7C7FD0}">
      <dgm:prSet/>
      <dgm:spPr/>
      <dgm:t>
        <a:bodyPr/>
        <a:lstStyle/>
        <a:p>
          <a:r>
            <a:rPr lang="en-US" dirty="0" smtClean="0"/>
            <a:t>In Delaware, the Delaware Higher Education Office administers state-sponsored financial aid programs and private scholarship programs</a:t>
          </a:r>
          <a:endParaRPr lang="en-US" dirty="0"/>
        </a:p>
      </dgm:t>
    </dgm:pt>
    <dgm:pt modelId="{87B3FDA5-FE77-4463-ABA8-3FBE50B18E63}" type="parTrans" cxnId="{6CB4FC1F-1FD6-43E0-9922-9C80829D1586}">
      <dgm:prSet/>
      <dgm:spPr/>
      <dgm:t>
        <a:bodyPr/>
        <a:lstStyle/>
        <a:p>
          <a:endParaRPr lang="en-US"/>
        </a:p>
      </dgm:t>
    </dgm:pt>
    <dgm:pt modelId="{8C1D495C-EDB3-418A-AB54-9FFD6DE8F2BD}" type="sibTrans" cxnId="{6CB4FC1F-1FD6-43E0-9922-9C80829D1586}">
      <dgm:prSet/>
      <dgm:spPr/>
      <dgm:t>
        <a:bodyPr/>
        <a:lstStyle/>
        <a:p>
          <a:endParaRPr lang="en-US"/>
        </a:p>
      </dgm:t>
    </dgm:pt>
    <dgm:pt modelId="{AEE8A24B-0B97-4153-9E92-D35AB0A587EB}">
      <dgm:prSet/>
      <dgm:spPr/>
      <dgm:t>
        <a:bodyPr/>
        <a:lstStyle/>
        <a:p>
          <a:r>
            <a:rPr lang="en-US" dirty="0" smtClean="0"/>
            <a:t>May be based on financial need, academic performance, or for students in a particular technical or professional field</a:t>
          </a:r>
          <a:endParaRPr lang="en-US" dirty="0"/>
        </a:p>
      </dgm:t>
    </dgm:pt>
    <dgm:pt modelId="{ADBFCE55-0529-4524-922C-C1967255F11B}" type="parTrans" cxnId="{93948C27-F030-47B1-AF08-6D39DB8F29EF}">
      <dgm:prSet/>
      <dgm:spPr/>
      <dgm:t>
        <a:bodyPr/>
        <a:lstStyle/>
        <a:p>
          <a:endParaRPr lang="en-US"/>
        </a:p>
      </dgm:t>
    </dgm:pt>
    <dgm:pt modelId="{E8F0359E-1051-4E9E-BF1C-7FC5F6337586}" type="sibTrans" cxnId="{93948C27-F030-47B1-AF08-6D39DB8F29EF}">
      <dgm:prSet/>
      <dgm:spPr/>
      <dgm:t>
        <a:bodyPr/>
        <a:lstStyle/>
        <a:p>
          <a:endParaRPr lang="en-US"/>
        </a:p>
      </dgm:t>
    </dgm:pt>
    <dgm:pt modelId="{5CBC4EC5-49CB-4C2E-89A3-BA7F01CE5272}">
      <dgm:prSet/>
      <dgm:spPr/>
      <dgm:t>
        <a:bodyPr/>
        <a:lstStyle/>
        <a:p>
          <a:endParaRPr lang="en-US" dirty="0"/>
        </a:p>
      </dgm:t>
    </dgm:pt>
    <dgm:pt modelId="{565C8A72-1068-4C29-A98C-673515A06635}" type="parTrans" cxnId="{F0F1DEAC-2FE3-452E-8250-09F8E3B52DFA}">
      <dgm:prSet/>
      <dgm:spPr/>
      <dgm:t>
        <a:bodyPr/>
        <a:lstStyle/>
        <a:p>
          <a:endParaRPr lang="en-US"/>
        </a:p>
      </dgm:t>
    </dgm:pt>
    <dgm:pt modelId="{4EE64E20-821A-4A19-BF1F-73FEBA19D536}" type="sibTrans" cxnId="{F0F1DEAC-2FE3-452E-8250-09F8E3B52DFA}">
      <dgm:prSet/>
      <dgm:spPr/>
      <dgm:t>
        <a:bodyPr/>
        <a:lstStyle/>
        <a:p>
          <a:endParaRPr lang="en-US"/>
        </a:p>
      </dgm:t>
    </dgm:pt>
    <dgm:pt modelId="{5053EBE5-396B-48D4-94E9-8BC5B3CFBA13}" type="pres">
      <dgm:prSet presAssocID="{7637D569-5DE5-4B75-9C1D-E8CB10CEE7FF}" presName="linear" presStyleCnt="0">
        <dgm:presLayoutVars>
          <dgm:animLvl val="lvl"/>
          <dgm:resizeHandles val="exact"/>
        </dgm:presLayoutVars>
      </dgm:prSet>
      <dgm:spPr/>
      <dgm:t>
        <a:bodyPr/>
        <a:lstStyle/>
        <a:p>
          <a:endParaRPr lang="en-US"/>
        </a:p>
      </dgm:t>
    </dgm:pt>
    <dgm:pt modelId="{4F46B140-F51C-48D2-8DBE-F48F48245C01}" type="pres">
      <dgm:prSet presAssocID="{E8E7B014-A437-489E-A89C-B19B7BC0E1CD}" presName="parentText" presStyleLbl="node1" presStyleIdx="0" presStyleCnt="2">
        <dgm:presLayoutVars>
          <dgm:chMax val="0"/>
          <dgm:bulletEnabled val="1"/>
        </dgm:presLayoutVars>
      </dgm:prSet>
      <dgm:spPr/>
      <dgm:t>
        <a:bodyPr/>
        <a:lstStyle/>
        <a:p>
          <a:endParaRPr lang="en-US"/>
        </a:p>
      </dgm:t>
    </dgm:pt>
    <dgm:pt modelId="{61652D03-625A-4B83-989D-63656936D71E}" type="pres">
      <dgm:prSet presAssocID="{E8E7B014-A437-489E-A89C-B19B7BC0E1CD}" presName="childText" presStyleLbl="revTx" presStyleIdx="0" presStyleCnt="2">
        <dgm:presLayoutVars>
          <dgm:bulletEnabled val="1"/>
        </dgm:presLayoutVars>
      </dgm:prSet>
      <dgm:spPr/>
      <dgm:t>
        <a:bodyPr/>
        <a:lstStyle/>
        <a:p>
          <a:endParaRPr lang="en-US"/>
        </a:p>
      </dgm:t>
    </dgm:pt>
    <dgm:pt modelId="{07E47901-39B8-4202-8154-2BD2DE332150}" type="pres">
      <dgm:prSet presAssocID="{8E517996-C941-473F-A8A1-D96C27B1F744}" presName="parentText" presStyleLbl="node1" presStyleIdx="1" presStyleCnt="2">
        <dgm:presLayoutVars>
          <dgm:chMax val="0"/>
          <dgm:bulletEnabled val="1"/>
        </dgm:presLayoutVars>
      </dgm:prSet>
      <dgm:spPr/>
      <dgm:t>
        <a:bodyPr/>
        <a:lstStyle/>
        <a:p>
          <a:endParaRPr lang="en-US"/>
        </a:p>
      </dgm:t>
    </dgm:pt>
    <dgm:pt modelId="{7D9D1DDA-5382-4868-9C45-B78DDC4483D7}" type="pres">
      <dgm:prSet presAssocID="{8E517996-C941-473F-A8A1-D96C27B1F744}" presName="childText" presStyleLbl="revTx" presStyleIdx="1" presStyleCnt="2">
        <dgm:presLayoutVars>
          <dgm:bulletEnabled val="1"/>
        </dgm:presLayoutVars>
      </dgm:prSet>
      <dgm:spPr/>
      <dgm:t>
        <a:bodyPr/>
        <a:lstStyle/>
        <a:p>
          <a:endParaRPr lang="en-US"/>
        </a:p>
      </dgm:t>
    </dgm:pt>
  </dgm:ptLst>
  <dgm:cxnLst>
    <dgm:cxn modelId="{F32E9F65-08B2-48C2-9A2D-BF63AE95E0FE}" type="presOf" srcId="{E8E7B014-A437-489E-A89C-B19B7BC0E1CD}" destId="{4F46B140-F51C-48D2-8DBE-F48F48245C01}" srcOrd="0" destOrd="0" presId="urn:microsoft.com/office/officeart/2005/8/layout/vList2"/>
    <dgm:cxn modelId="{A555251D-1FAC-41F9-B2F1-08D0B6DB4933}" type="presOf" srcId="{AEE8A24B-0B97-4153-9E92-D35AB0A587EB}" destId="{7D9D1DDA-5382-4868-9C45-B78DDC4483D7}" srcOrd="0" destOrd="2" presId="urn:microsoft.com/office/officeart/2005/8/layout/vList2"/>
    <dgm:cxn modelId="{5118995C-5DF1-4EAF-868F-579D5576BA3D}" type="presOf" srcId="{9AA60422-1A3B-457D-A655-73EE4EF8689F}" destId="{61652D03-625A-4B83-989D-63656936D71E}" srcOrd="0" destOrd="3" presId="urn:microsoft.com/office/officeart/2005/8/layout/vList2"/>
    <dgm:cxn modelId="{FA9C12D9-EC7E-44BF-814C-F0E23EFFDBBA}" type="presOf" srcId="{8E517996-C941-473F-A8A1-D96C27B1F744}" destId="{07E47901-39B8-4202-8154-2BD2DE332150}" srcOrd="0" destOrd="0" presId="urn:microsoft.com/office/officeart/2005/8/layout/vList2"/>
    <dgm:cxn modelId="{54016DFA-047F-49CE-B9EA-4DDAA3287D76}" srcId="{E8E7B014-A437-489E-A89C-B19B7BC0E1CD}" destId="{9AA60422-1A3B-457D-A655-73EE4EF8689F}" srcOrd="3" destOrd="0" parTransId="{40704B44-3022-46BA-8EED-07A7C645EABC}" sibTransId="{6F74EE00-8C01-450B-BEF1-DCFA8A50320D}"/>
    <dgm:cxn modelId="{8F312C6C-E8C6-4203-9F96-8845599FA8B8}" srcId="{7637D569-5DE5-4B75-9C1D-E8CB10CEE7FF}" destId="{8E517996-C941-473F-A8A1-D96C27B1F744}" srcOrd="1" destOrd="0" parTransId="{A8CB3082-ABE1-4B6D-807A-E0F9A484287A}" sibTransId="{7547EBE6-7989-4405-BBBD-216001159EBB}"/>
    <dgm:cxn modelId="{A1FA152F-AAFA-462B-BDF6-BE4BEA937ACD}" type="presOf" srcId="{B6F24C4F-92D9-41A2-AAF8-CBD18D7C7FD0}" destId="{7D9D1DDA-5382-4868-9C45-B78DDC4483D7}" srcOrd="0" destOrd="1" presId="urn:microsoft.com/office/officeart/2005/8/layout/vList2"/>
    <dgm:cxn modelId="{80687BE3-EAB9-4AB5-A23A-91855C172CEB}" type="presOf" srcId="{7637D569-5DE5-4B75-9C1D-E8CB10CEE7FF}" destId="{5053EBE5-396B-48D4-94E9-8BC5B3CFBA13}" srcOrd="0" destOrd="0" presId="urn:microsoft.com/office/officeart/2005/8/layout/vList2"/>
    <dgm:cxn modelId="{F0F1DEAC-2FE3-452E-8250-09F8E3B52DFA}" srcId="{8E517996-C941-473F-A8A1-D96C27B1F744}" destId="{5CBC4EC5-49CB-4C2E-89A3-BA7F01CE5272}" srcOrd="3" destOrd="0" parTransId="{565C8A72-1068-4C29-A98C-673515A06635}" sibTransId="{4EE64E20-821A-4A19-BF1F-73FEBA19D536}"/>
    <dgm:cxn modelId="{A1AB6C98-3277-4FBC-A4A2-FCAA2F5970FE}" type="presOf" srcId="{8E96B028-C33C-4924-907E-044C90468047}" destId="{61652D03-625A-4B83-989D-63656936D71E}" srcOrd="0" destOrd="0" presId="urn:microsoft.com/office/officeart/2005/8/layout/vList2"/>
    <dgm:cxn modelId="{5D8D788F-8C5E-4FEC-B596-B66EEA449B39}" type="presOf" srcId="{81ED99BE-1704-4327-86A7-4B2BE9676849}" destId="{61652D03-625A-4B83-989D-63656936D71E}" srcOrd="0" destOrd="2" presId="urn:microsoft.com/office/officeart/2005/8/layout/vList2"/>
    <dgm:cxn modelId="{D7B130E6-4E26-46D6-819C-DD97222C3A93}" srcId="{E8E7B014-A437-489E-A89C-B19B7BC0E1CD}" destId="{8E96B028-C33C-4924-907E-044C90468047}" srcOrd="0" destOrd="0" parTransId="{ACFE62CC-6603-4770-A5C9-974F64290F6A}" sibTransId="{FD71CFAE-C4E1-43D5-878B-AEC00679C4FA}"/>
    <dgm:cxn modelId="{886E8EE3-7073-4F7A-9267-8B4496C09272}" srcId="{E8E7B014-A437-489E-A89C-B19B7BC0E1CD}" destId="{81ED99BE-1704-4327-86A7-4B2BE9676849}" srcOrd="2" destOrd="0" parTransId="{1578CAFE-94CE-441F-9212-29E8EBD4A197}" sibTransId="{39D5EA7F-4BD1-4178-B54F-0D47B497FB3B}"/>
    <dgm:cxn modelId="{3A8A58F4-83CC-4039-A3F1-B6780E189592}" type="presOf" srcId="{BC4602E6-B718-4C02-A754-43B40F701328}" destId="{61652D03-625A-4B83-989D-63656936D71E}" srcOrd="0" destOrd="1" presId="urn:microsoft.com/office/officeart/2005/8/layout/vList2"/>
    <dgm:cxn modelId="{6CB4FC1F-1FD6-43E0-9922-9C80829D1586}" srcId="{8E517996-C941-473F-A8A1-D96C27B1F744}" destId="{B6F24C4F-92D9-41A2-AAF8-CBD18D7C7FD0}" srcOrd="1" destOrd="0" parTransId="{87B3FDA5-FE77-4463-ABA8-3FBE50B18E63}" sibTransId="{8C1D495C-EDB3-418A-AB54-9FFD6DE8F2BD}"/>
    <dgm:cxn modelId="{14F6F653-D3E5-4A2C-AADC-82528C318D85}" srcId="{E8E7B014-A437-489E-A89C-B19B7BC0E1CD}" destId="{BC4602E6-B718-4C02-A754-43B40F701328}" srcOrd="1" destOrd="0" parTransId="{E88D89B7-CEEB-496C-955E-A5A92B6233CA}" sibTransId="{99C1C0D9-FBF1-4787-8999-A5196A938B1A}"/>
    <dgm:cxn modelId="{04363DE2-0E0B-4354-A3EF-72E694A33268}" srcId="{8E517996-C941-473F-A8A1-D96C27B1F744}" destId="{4A4EB318-6970-478A-AEDE-44A33A138636}" srcOrd="0" destOrd="0" parTransId="{DF421FD2-E278-4C3F-A42D-5E2AFD6E0D24}" sibTransId="{8C76AE40-E8D5-4D87-BD0D-3BFD0DC003FE}"/>
    <dgm:cxn modelId="{89A3756A-CD6D-4F3B-8A6C-44FE1C06ED94}" type="presOf" srcId="{5CBC4EC5-49CB-4C2E-89A3-BA7F01CE5272}" destId="{7D9D1DDA-5382-4868-9C45-B78DDC4483D7}" srcOrd="0" destOrd="3" presId="urn:microsoft.com/office/officeart/2005/8/layout/vList2"/>
    <dgm:cxn modelId="{7003BCD9-8069-4E70-A9DE-DD94F3322582}" type="presOf" srcId="{4A4EB318-6970-478A-AEDE-44A33A138636}" destId="{7D9D1DDA-5382-4868-9C45-B78DDC4483D7}" srcOrd="0" destOrd="0" presId="urn:microsoft.com/office/officeart/2005/8/layout/vList2"/>
    <dgm:cxn modelId="{93948C27-F030-47B1-AF08-6D39DB8F29EF}" srcId="{8E517996-C941-473F-A8A1-D96C27B1F744}" destId="{AEE8A24B-0B97-4153-9E92-D35AB0A587EB}" srcOrd="2" destOrd="0" parTransId="{ADBFCE55-0529-4524-922C-C1967255F11B}" sibTransId="{E8F0359E-1051-4E9E-BF1C-7FC5F6337586}"/>
    <dgm:cxn modelId="{33AD8BFB-CFD6-4C53-81B7-A6BB88FDEC48}" srcId="{7637D569-5DE5-4B75-9C1D-E8CB10CEE7FF}" destId="{E8E7B014-A437-489E-A89C-B19B7BC0E1CD}" srcOrd="0" destOrd="0" parTransId="{C735D2D7-E16B-4D85-A6F1-2ADC500E9ECB}" sibTransId="{82BD6C96-7CD3-4793-90F5-E061F3376DF6}"/>
    <dgm:cxn modelId="{B57A38ED-D5B1-47F2-9D80-44703C62D304}" type="presParOf" srcId="{5053EBE5-396B-48D4-94E9-8BC5B3CFBA13}" destId="{4F46B140-F51C-48D2-8DBE-F48F48245C01}" srcOrd="0" destOrd="0" presId="urn:microsoft.com/office/officeart/2005/8/layout/vList2"/>
    <dgm:cxn modelId="{3B8914CF-05F1-4022-88A6-31566C091E6D}" type="presParOf" srcId="{5053EBE5-396B-48D4-94E9-8BC5B3CFBA13}" destId="{61652D03-625A-4B83-989D-63656936D71E}" srcOrd="1" destOrd="0" presId="urn:microsoft.com/office/officeart/2005/8/layout/vList2"/>
    <dgm:cxn modelId="{0B8B4D29-FE24-4F44-9A1A-C8DFEA7AF4D9}" type="presParOf" srcId="{5053EBE5-396B-48D4-94E9-8BC5B3CFBA13}" destId="{07E47901-39B8-4202-8154-2BD2DE332150}" srcOrd="2" destOrd="0" presId="urn:microsoft.com/office/officeart/2005/8/layout/vList2"/>
    <dgm:cxn modelId="{F11CEC19-72E0-41BC-9C8E-90C7BFD716B1}" type="presParOf" srcId="{5053EBE5-396B-48D4-94E9-8BC5B3CFBA13}" destId="{7D9D1DDA-5382-4868-9C45-B78DDC4483D7}"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637D569-5DE5-4B75-9C1D-E8CB10CEE7F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8E7B014-A437-489E-A89C-B19B7BC0E1CD}">
      <dgm:prSet/>
      <dgm:spPr/>
      <dgm:t>
        <a:bodyPr/>
        <a:lstStyle/>
        <a:p>
          <a:pPr rtl="0"/>
          <a:r>
            <a:rPr lang="en-US" dirty="0" smtClean="0"/>
            <a:t>SEED Program (Student Excellence Equals Degree)</a:t>
          </a:r>
          <a:endParaRPr lang="en-US" dirty="0"/>
        </a:p>
      </dgm:t>
    </dgm:pt>
    <dgm:pt modelId="{C735D2D7-E16B-4D85-A6F1-2ADC500E9ECB}" type="parTrans" cxnId="{33AD8BFB-CFD6-4C53-81B7-A6BB88FDEC48}">
      <dgm:prSet/>
      <dgm:spPr/>
      <dgm:t>
        <a:bodyPr/>
        <a:lstStyle/>
        <a:p>
          <a:endParaRPr lang="en-US"/>
        </a:p>
      </dgm:t>
    </dgm:pt>
    <dgm:pt modelId="{82BD6C96-7CD3-4793-90F5-E061F3376DF6}" type="sibTrans" cxnId="{33AD8BFB-CFD6-4C53-81B7-A6BB88FDEC48}">
      <dgm:prSet/>
      <dgm:spPr/>
      <dgm:t>
        <a:bodyPr/>
        <a:lstStyle/>
        <a:p>
          <a:endParaRPr lang="en-US"/>
        </a:p>
      </dgm:t>
    </dgm:pt>
    <dgm:pt modelId="{8E96B028-C33C-4924-907E-044C90468047}">
      <dgm:prSet/>
      <dgm:spPr/>
      <dgm:t>
        <a:bodyPr/>
        <a:lstStyle/>
        <a:p>
          <a:pPr rtl="0"/>
          <a:r>
            <a:rPr lang="en-US" dirty="0" smtClean="0"/>
            <a:t>You can attend Delaware Tech tuition-FREE (you still have to pay for books and course fees) through the SEED program.</a:t>
          </a:r>
          <a:endParaRPr lang="en-US" dirty="0"/>
        </a:p>
      </dgm:t>
    </dgm:pt>
    <dgm:pt modelId="{ACFE62CC-6603-4770-A5C9-974F64290F6A}" type="parTrans" cxnId="{D7B130E6-4E26-46D6-819C-DD97222C3A93}">
      <dgm:prSet/>
      <dgm:spPr/>
      <dgm:t>
        <a:bodyPr/>
        <a:lstStyle/>
        <a:p>
          <a:endParaRPr lang="en-US"/>
        </a:p>
      </dgm:t>
    </dgm:pt>
    <dgm:pt modelId="{FD71CFAE-C4E1-43D5-878B-AEC00679C4FA}" type="sibTrans" cxnId="{D7B130E6-4E26-46D6-819C-DD97222C3A93}">
      <dgm:prSet/>
      <dgm:spPr/>
      <dgm:t>
        <a:bodyPr/>
        <a:lstStyle/>
        <a:p>
          <a:endParaRPr lang="en-US"/>
        </a:p>
      </dgm:t>
    </dgm:pt>
    <dgm:pt modelId="{D1E8484B-3040-48FD-8B82-CE8BF0D5BF9E}">
      <dgm:prSet/>
      <dgm:spPr/>
      <dgm:t>
        <a:bodyPr/>
        <a:lstStyle/>
        <a:p>
          <a:pPr rtl="0"/>
          <a:r>
            <a:rPr lang="en-US" dirty="0" smtClean="0"/>
            <a:t>You have to meet their eligibility criteria:</a:t>
          </a:r>
          <a:endParaRPr lang="en-US" dirty="0"/>
        </a:p>
      </dgm:t>
    </dgm:pt>
    <dgm:pt modelId="{361B4F16-C25E-41D8-85B4-4E498A26EC99}" type="parTrans" cxnId="{B76BC66E-E4EF-4CC4-8352-434547829083}">
      <dgm:prSet/>
      <dgm:spPr/>
    </dgm:pt>
    <dgm:pt modelId="{4DD1782A-45A2-4EB9-838A-9DAEB12656B3}" type="sibTrans" cxnId="{B76BC66E-E4EF-4CC4-8352-434547829083}">
      <dgm:prSet/>
      <dgm:spPr/>
    </dgm:pt>
    <dgm:pt modelId="{B8F639CD-6748-46A8-8B9F-1AF40C1CD718}">
      <dgm:prSet/>
      <dgm:spPr/>
      <dgm:t>
        <a:bodyPr/>
        <a:lstStyle/>
        <a:p>
          <a:pPr rtl="0"/>
          <a:r>
            <a:rPr lang="en-US" dirty="0" smtClean="0"/>
            <a:t>Delaware resident; attended a Delaware high school</a:t>
          </a:r>
          <a:endParaRPr lang="en-US" dirty="0"/>
        </a:p>
      </dgm:t>
    </dgm:pt>
    <dgm:pt modelId="{CDC25960-3372-43A0-86B0-D505CEF5EDD7}" type="parTrans" cxnId="{4C197A65-D824-467A-96E3-F7ABBBB9063F}">
      <dgm:prSet/>
      <dgm:spPr/>
    </dgm:pt>
    <dgm:pt modelId="{A857CF16-AB73-472F-8C12-6A82FF1BA9EF}" type="sibTrans" cxnId="{4C197A65-D824-467A-96E3-F7ABBBB9063F}">
      <dgm:prSet/>
      <dgm:spPr/>
    </dgm:pt>
    <dgm:pt modelId="{FA1473F1-565F-4FDB-916B-4A2EDAE9861F}">
      <dgm:prSet/>
      <dgm:spPr/>
      <dgm:t>
        <a:bodyPr/>
        <a:lstStyle/>
        <a:p>
          <a:pPr rtl="0"/>
          <a:r>
            <a:rPr lang="en-US" dirty="0" smtClean="0"/>
            <a:t>Grades that are at least a C+ or 2.5 average</a:t>
          </a:r>
          <a:endParaRPr lang="en-US" dirty="0"/>
        </a:p>
      </dgm:t>
    </dgm:pt>
    <dgm:pt modelId="{C63ED944-F3DA-4827-82B9-C1F27EA583BE}" type="parTrans" cxnId="{790A5578-BB2D-470D-8E53-2A335C42E207}">
      <dgm:prSet/>
      <dgm:spPr/>
    </dgm:pt>
    <dgm:pt modelId="{6D83F470-8E7C-415A-987F-8F9F495ED83A}" type="sibTrans" cxnId="{790A5578-BB2D-470D-8E53-2A335C42E207}">
      <dgm:prSet/>
      <dgm:spPr/>
    </dgm:pt>
    <dgm:pt modelId="{5E942A48-D2C1-4372-9895-1CB9DB5C5A64}">
      <dgm:prSet/>
      <dgm:spPr/>
      <dgm:t>
        <a:bodyPr/>
        <a:lstStyle/>
        <a:p>
          <a:pPr rtl="0"/>
          <a:r>
            <a:rPr lang="en-US" dirty="0" smtClean="0"/>
            <a:t>Not have a felony conviction, etc.</a:t>
          </a:r>
          <a:endParaRPr lang="en-US" dirty="0"/>
        </a:p>
      </dgm:t>
    </dgm:pt>
    <dgm:pt modelId="{7E8D5E19-17D7-48AA-9C91-2D1A4E4EE87F}" type="parTrans" cxnId="{268EE5ED-B455-458F-A7EB-9DE0288287B9}">
      <dgm:prSet/>
      <dgm:spPr/>
    </dgm:pt>
    <dgm:pt modelId="{2F2BEF75-3ED2-4AD4-AF57-ACA4D50B5B22}" type="sibTrans" cxnId="{268EE5ED-B455-458F-A7EB-9DE0288287B9}">
      <dgm:prSet/>
      <dgm:spPr/>
    </dgm:pt>
    <dgm:pt modelId="{5053EBE5-396B-48D4-94E9-8BC5B3CFBA13}" type="pres">
      <dgm:prSet presAssocID="{7637D569-5DE5-4B75-9C1D-E8CB10CEE7FF}" presName="linear" presStyleCnt="0">
        <dgm:presLayoutVars>
          <dgm:animLvl val="lvl"/>
          <dgm:resizeHandles val="exact"/>
        </dgm:presLayoutVars>
      </dgm:prSet>
      <dgm:spPr/>
      <dgm:t>
        <a:bodyPr/>
        <a:lstStyle/>
        <a:p>
          <a:endParaRPr lang="en-US"/>
        </a:p>
      </dgm:t>
    </dgm:pt>
    <dgm:pt modelId="{4F46B140-F51C-48D2-8DBE-F48F48245C01}" type="pres">
      <dgm:prSet presAssocID="{E8E7B014-A437-489E-A89C-B19B7BC0E1CD}" presName="parentText" presStyleLbl="node1" presStyleIdx="0" presStyleCnt="1">
        <dgm:presLayoutVars>
          <dgm:chMax val="0"/>
          <dgm:bulletEnabled val="1"/>
        </dgm:presLayoutVars>
      </dgm:prSet>
      <dgm:spPr/>
      <dgm:t>
        <a:bodyPr/>
        <a:lstStyle/>
        <a:p>
          <a:endParaRPr lang="en-US"/>
        </a:p>
      </dgm:t>
    </dgm:pt>
    <dgm:pt modelId="{61652D03-625A-4B83-989D-63656936D71E}" type="pres">
      <dgm:prSet presAssocID="{E8E7B014-A437-489E-A89C-B19B7BC0E1CD}" presName="childText" presStyleLbl="revTx" presStyleIdx="0" presStyleCnt="1">
        <dgm:presLayoutVars>
          <dgm:bulletEnabled val="1"/>
        </dgm:presLayoutVars>
      </dgm:prSet>
      <dgm:spPr/>
      <dgm:t>
        <a:bodyPr/>
        <a:lstStyle/>
        <a:p>
          <a:endParaRPr lang="en-US"/>
        </a:p>
      </dgm:t>
    </dgm:pt>
  </dgm:ptLst>
  <dgm:cxnLst>
    <dgm:cxn modelId="{33AD8BFB-CFD6-4C53-81B7-A6BB88FDEC48}" srcId="{7637D569-5DE5-4B75-9C1D-E8CB10CEE7FF}" destId="{E8E7B014-A437-489E-A89C-B19B7BC0E1CD}" srcOrd="0" destOrd="0" parTransId="{C735D2D7-E16B-4D85-A6F1-2ADC500E9ECB}" sibTransId="{82BD6C96-7CD3-4793-90F5-E061F3376DF6}"/>
    <dgm:cxn modelId="{B76BC66E-E4EF-4CC4-8352-434547829083}" srcId="{E8E7B014-A437-489E-A89C-B19B7BC0E1CD}" destId="{D1E8484B-3040-48FD-8B82-CE8BF0D5BF9E}" srcOrd="1" destOrd="0" parTransId="{361B4F16-C25E-41D8-85B4-4E498A26EC99}" sibTransId="{4DD1782A-45A2-4EB9-838A-9DAEB12656B3}"/>
    <dgm:cxn modelId="{761BAB1C-95B4-4D36-B3A6-237195B78113}" type="presOf" srcId="{D1E8484B-3040-48FD-8B82-CE8BF0D5BF9E}" destId="{61652D03-625A-4B83-989D-63656936D71E}" srcOrd="0" destOrd="1" presId="urn:microsoft.com/office/officeart/2005/8/layout/vList2"/>
    <dgm:cxn modelId="{7993A2C8-81BF-4949-8B05-A02FA9DE062B}" type="presOf" srcId="{7637D569-5DE5-4B75-9C1D-E8CB10CEE7FF}" destId="{5053EBE5-396B-48D4-94E9-8BC5B3CFBA13}" srcOrd="0" destOrd="0" presId="urn:microsoft.com/office/officeart/2005/8/layout/vList2"/>
    <dgm:cxn modelId="{B0111AA5-4579-4C1C-9058-0CF218D899E4}" type="presOf" srcId="{5E942A48-D2C1-4372-9895-1CB9DB5C5A64}" destId="{61652D03-625A-4B83-989D-63656936D71E}" srcOrd="0" destOrd="4" presId="urn:microsoft.com/office/officeart/2005/8/layout/vList2"/>
    <dgm:cxn modelId="{8995486C-6418-4342-A6A0-1224744F8D7D}" type="presOf" srcId="{E8E7B014-A437-489E-A89C-B19B7BC0E1CD}" destId="{4F46B140-F51C-48D2-8DBE-F48F48245C01}" srcOrd="0" destOrd="0" presId="urn:microsoft.com/office/officeart/2005/8/layout/vList2"/>
    <dgm:cxn modelId="{268EE5ED-B455-458F-A7EB-9DE0288287B9}" srcId="{D1E8484B-3040-48FD-8B82-CE8BF0D5BF9E}" destId="{5E942A48-D2C1-4372-9895-1CB9DB5C5A64}" srcOrd="2" destOrd="0" parTransId="{7E8D5E19-17D7-48AA-9C91-2D1A4E4EE87F}" sibTransId="{2F2BEF75-3ED2-4AD4-AF57-ACA4D50B5B22}"/>
    <dgm:cxn modelId="{4C197A65-D824-467A-96E3-F7ABBBB9063F}" srcId="{D1E8484B-3040-48FD-8B82-CE8BF0D5BF9E}" destId="{B8F639CD-6748-46A8-8B9F-1AF40C1CD718}" srcOrd="0" destOrd="0" parTransId="{CDC25960-3372-43A0-86B0-D505CEF5EDD7}" sibTransId="{A857CF16-AB73-472F-8C12-6A82FF1BA9EF}"/>
    <dgm:cxn modelId="{D7B130E6-4E26-46D6-819C-DD97222C3A93}" srcId="{E8E7B014-A437-489E-A89C-B19B7BC0E1CD}" destId="{8E96B028-C33C-4924-907E-044C90468047}" srcOrd="0" destOrd="0" parTransId="{ACFE62CC-6603-4770-A5C9-974F64290F6A}" sibTransId="{FD71CFAE-C4E1-43D5-878B-AEC00679C4FA}"/>
    <dgm:cxn modelId="{B76DA4FB-DF36-4011-A42B-BF6F85A05C08}" type="presOf" srcId="{8E96B028-C33C-4924-907E-044C90468047}" destId="{61652D03-625A-4B83-989D-63656936D71E}" srcOrd="0" destOrd="0" presId="urn:microsoft.com/office/officeart/2005/8/layout/vList2"/>
    <dgm:cxn modelId="{790A5578-BB2D-470D-8E53-2A335C42E207}" srcId="{D1E8484B-3040-48FD-8B82-CE8BF0D5BF9E}" destId="{FA1473F1-565F-4FDB-916B-4A2EDAE9861F}" srcOrd="1" destOrd="0" parTransId="{C63ED944-F3DA-4827-82B9-C1F27EA583BE}" sibTransId="{6D83F470-8E7C-415A-987F-8F9F495ED83A}"/>
    <dgm:cxn modelId="{E193A769-10C6-4761-B426-52ED3A98F017}" type="presOf" srcId="{B8F639CD-6748-46A8-8B9F-1AF40C1CD718}" destId="{61652D03-625A-4B83-989D-63656936D71E}" srcOrd="0" destOrd="2" presId="urn:microsoft.com/office/officeart/2005/8/layout/vList2"/>
    <dgm:cxn modelId="{FC5C0FD2-0010-457D-A536-770FB8F1F75D}" type="presOf" srcId="{FA1473F1-565F-4FDB-916B-4A2EDAE9861F}" destId="{61652D03-625A-4B83-989D-63656936D71E}" srcOrd="0" destOrd="3" presId="urn:microsoft.com/office/officeart/2005/8/layout/vList2"/>
    <dgm:cxn modelId="{E5B44AD6-1837-4379-9221-41BFE0F0D28F}" type="presParOf" srcId="{5053EBE5-396B-48D4-94E9-8BC5B3CFBA13}" destId="{4F46B140-F51C-48D2-8DBE-F48F48245C01}" srcOrd="0" destOrd="0" presId="urn:microsoft.com/office/officeart/2005/8/layout/vList2"/>
    <dgm:cxn modelId="{2D50962D-589F-418B-B4CF-47C0CCA8CED8}" type="presParOf" srcId="{5053EBE5-396B-48D4-94E9-8BC5B3CFBA13}" destId="{61652D03-625A-4B83-989D-63656936D71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637D569-5DE5-4B75-9C1D-E8CB10CEE7F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8E7B014-A437-489E-A89C-B19B7BC0E1CD}">
      <dgm:prSet/>
      <dgm:spPr/>
      <dgm:t>
        <a:bodyPr/>
        <a:lstStyle/>
        <a:p>
          <a:pPr rtl="0"/>
          <a:r>
            <a:rPr lang="en-US" dirty="0" smtClean="0"/>
            <a:t>Loans</a:t>
          </a:r>
          <a:endParaRPr lang="en-US" dirty="0"/>
        </a:p>
      </dgm:t>
    </dgm:pt>
    <dgm:pt modelId="{C735D2D7-E16B-4D85-A6F1-2ADC500E9ECB}" type="parTrans" cxnId="{33AD8BFB-CFD6-4C53-81B7-A6BB88FDEC48}">
      <dgm:prSet/>
      <dgm:spPr/>
      <dgm:t>
        <a:bodyPr/>
        <a:lstStyle/>
        <a:p>
          <a:endParaRPr lang="en-US"/>
        </a:p>
      </dgm:t>
    </dgm:pt>
    <dgm:pt modelId="{82BD6C96-7CD3-4793-90F5-E061F3376DF6}" type="sibTrans" cxnId="{33AD8BFB-CFD6-4C53-81B7-A6BB88FDEC48}">
      <dgm:prSet/>
      <dgm:spPr/>
      <dgm:t>
        <a:bodyPr/>
        <a:lstStyle/>
        <a:p>
          <a:endParaRPr lang="en-US"/>
        </a:p>
      </dgm:t>
    </dgm:pt>
    <dgm:pt modelId="{8E96B028-C33C-4924-907E-044C90468047}">
      <dgm:prSet/>
      <dgm:spPr/>
      <dgm:t>
        <a:bodyPr/>
        <a:lstStyle/>
        <a:p>
          <a:pPr rtl="0"/>
          <a:r>
            <a:rPr lang="en-US" dirty="0" smtClean="0"/>
            <a:t>A loan means you are borrowing money in order to pay for the costs of your higher education</a:t>
          </a:r>
          <a:endParaRPr lang="en-US" dirty="0"/>
        </a:p>
      </dgm:t>
    </dgm:pt>
    <dgm:pt modelId="{ACFE62CC-6603-4770-A5C9-974F64290F6A}" type="parTrans" cxnId="{D7B130E6-4E26-46D6-819C-DD97222C3A93}">
      <dgm:prSet/>
      <dgm:spPr/>
      <dgm:t>
        <a:bodyPr/>
        <a:lstStyle/>
        <a:p>
          <a:endParaRPr lang="en-US"/>
        </a:p>
      </dgm:t>
    </dgm:pt>
    <dgm:pt modelId="{FD71CFAE-C4E1-43D5-878B-AEC00679C4FA}" type="sibTrans" cxnId="{D7B130E6-4E26-46D6-819C-DD97222C3A93}">
      <dgm:prSet/>
      <dgm:spPr/>
      <dgm:t>
        <a:bodyPr/>
        <a:lstStyle/>
        <a:p>
          <a:endParaRPr lang="en-US"/>
        </a:p>
      </dgm:t>
    </dgm:pt>
    <dgm:pt modelId="{3F5A5904-C572-4550-BF19-F43CCAC3DBE7}">
      <dgm:prSet/>
      <dgm:spPr/>
      <dgm:t>
        <a:bodyPr/>
        <a:lstStyle/>
        <a:p>
          <a:pPr rtl="0"/>
          <a:r>
            <a:rPr lang="en-US" dirty="0" smtClean="0"/>
            <a:t>It is important to remember that you will have to repay the amount of your loan, PLUS interest</a:t>
          </a:r>
          <a:endParaRPr lang="en-US" dirty="0"/>
        </a:p>
      </dgm:t>
    </dgm:pt>
    <dgm:pt modelId="{60BED60E-FAF0-4AB3-ACC7-20692BF422FE}" type="parTrans" cxnId="{C3F494FA-B85D-40F2-883D-425402DBA649}">
      <dgm:prSet/>
      <dgm:spPr/>
      <dgm:t>
        <a:bodyPr/>
        <a:lstStyle/>
        <a:p>
          <a:endParaRPr lang="en-US"/>
        </a:p>
      </dgm:t>
    </dgm:pt>
    <dgm:pt modelId="{856116FA-57F4-4652-A4B5-1FF6ED03E9C5}" type="sibTrans" cxnId="{C3F494FA-B85D-40F2-883D-425402DBA649}">
      <dgm:prSet/>
      <dgm:spPr/>
      <dgm:t>
        <a:bodyPr/>
        <a:lstStyle/>
        <a:p>
          <a:endParaRPr lang="en-US"/>
        </a:p>
      </dgm:t>
    </dgm:pt>
    <dgm:pt modelId="{A2D00426-4808-46A2-8FEA-28B3DE18D29F}">
      <dgm:prSet/>
      <dgm:spPr/>
      <dgm:t>
        <a:bodyPr/>
        <a:lstStyle/>
        <a:p>
          <a:pPr rtl="0"/>
          <a:r>
            <a:rPr lang="en-US" dirty="0" smtClean="0"/>
            <a:t>Loans are available from the federal government and private sources, like banks.  Typically federal government loans have some benefits over private loans, including:</a:t>
          </a:r>
          <a:endParaRPr lang="en-US" dirty="0"/>
        </a:p>
      </dgm:t>
    </dgm:pt>
    <dgm:pt modelId="{75111538-C25A-4238-8929-63A5935C8F9F}" type="parTrans" cxnId="{DBFF4E3A-FF9B-4CF4-8B34-F91EF276F65A}">
      <dgm:prSet/>
      <dgm:spPr/>
      <dgm:t>
        <a:bodyPr/>
        <a:lstStyle/>
        <a:p>
          <a:endParaRPr lang="en-US"/>
        </a:p>
      </dgm:t>
    </dgm:pt>
    <dgm:pt modelId="{9447321D-0D13-47CA-8B76-D7196156CADD}" type="sibTrans" cxnId="{DBFF4E3A-FF9B-4CF4-8B34-F91EF276F65A}">
      <dgm:prSet/>
      <dgm:spPr/>
      <dgm:t>
        <a:bodyPr/>
        <a:lstStyle/>
        <a:p>
          <a:endParaRPr lang="en-US"/>
        </a:p>
      </dgm:t>
    </dgm:pt>
    <dgm:pt modelId="{9712508E-9607-45D5-8D10-94AEAD818499}">
      <dgm:prSet/>
      <dgm:spPr/>
      <dgm:t>
        <a:bodyPr/>
        <a:lstStyle/>
        <a:p>
          <a:pPr rtl="0"/>
          <a:r>
            <a:rPr lang="en-US" dirty="0" smtClean="0"/>
            <a:t>Lower interest rates</a:t>
          </a:r>
          <a:endParaRPr lang="en-US" dirty="0"/>
        </a:p>
      </dgm:t>
    </dgm:pt>
    <dgm:pt modelId="{F5903B31-110B-4B56-885B-6621D06E5486}" type="parTrans" cxnId="{CA93020F-7B1C-4372-9487-9B5F62524242}">
      <dgm:prSet/>
      <dgm:spPr/>
      <dgm:t>
        <a:bodyPr/>
        <a:lstStyle/>
        <a:p>
          <a:endParaRPr lang="en-US"/>
        </a:p>
      </dgm:t>
    </dgm:pt>
    <dgm:pt modelId="{552EAB47-5743-4EED-B88F-C3BBE15A65E0}" type="sibTrans" cxnId="{CA93020F-7B1C-4372-9487-9B5F62524242}">
      <dgm:prSet/>
      <dgm:spPr/>
      <dgm:t>
        <a:bodyPr/>
        <a:lstStyle/>
        <a:p>
          <a:endParaRPr lang="en-US"/>
        </a:p>
      </dgm:t>
    </dgm:pt>
    <dgm:pt modelId="{5565BBE0-1FB1-479F-9C0F-78FDD06D048F}">
      <dgm:prSet/>
      <dgm:spPr/>
      <dgm:t>
        <a:bodyPr/>
        <a:lstStyle/>
        <a:p>
          <a:pPr rtl="0"/>
          <a:r>
            <a:rPr lang="en-US" dirty="0" smtClean="0"/>
            <a:t>More flexible repayment plans</a:t>
          </a:r>
          <a:endParaRPr lang="en-US" dirty="0"/>
        </a:p>
      </dgm:t>
    </dgm:pt>
    <dgm:pt modelId="{E5A41683-95BF-441C-B764-D5DB1AB540C5}" type="parTrans" cxnId="{E822306D-8A77-49D9-B63B-A34E0100A4CC}">
      <dgm:prSet/>
      <dgm:spPr/>
      <dgm:t>
        <a:bodyPr/>
        <a:lstStyle/>
        <a:p>
          <a:endParaRPr lang="en-US"/>
        </a:p>
      </dgm:t>
    </dgm:pt>
    <dgm:pt modelId="{1579BA36-90D2-4215-82A6-76B9287E2447}" type="sibTrans" cxnId="{E822306D-8A77-49D9-B63B-A34E0100A4CC}">
      <dgm:prSet/>
      <dgm:spPr/>
      <dgm:t>
        <a:bodyPr/>
        <a:lstStyle/>
        <a:p>
          <a:endParaRPr lang="en-US"/>
        </a:p>
      </dgm:t>
    </dgm:pt>
    <dgm:pt modelId="{B659948C-1FAB-41F2-B723-95C430535C36}">
      <dgm:prSet/>
      <dgm:spPr/>
      <dgm:t>
        <a:bodyPr/>
        <a:lstStyle/>
        <a:p>
          <a:pPr rtl="0"/>
          <a:r>
            <a:rPr lang="en-US" dirty="0" smtClean="0"/>
            <a:t>It is very important to understand what your obligations are under the loan</a:t>
          </a:r>
          <a:endParaRPr lang="en-US" dirty="0"/>
        </a:p>
      </dgm:t>
    </dgm:pt>
    <dgm:pt modelId="{49D9E8FD-A750-480E-8E88-078FF0B44D67}" type="parTrans" cxnId="{DBE93E4E-F010-4B08-9E3D-1F36D322F470}">
      <dgm:prSet/>
      <dgm:spPr/>
      <dgm:t>
        <a:bodyPr/>
        <a:lstStyle/>
        <a:p>
          <a:endParaRPr lang="en-US"/>
        </a:p>
      </dgm:t>
    </dgm:pt>
    <dgm:pt modelId="{5A8AFC03-B48B-4D9A-8E03-7C7FD769E3C6}" type="sibTrans" cxnId="{DBE93E4E-F010-4B08-9E3D-1F36D322F470}">
      <dgm:prSet/>
      <dgm:spPr/>
      <dgm:t>
        <a:bodyPr/>
        <a:lstStyle/>
        <a:p>
          <a:endParaRPr lang="en-US"/>
        </a:p>
      </dgm:t>
    </dgm:pt>
    <dgm:pt modelId="{5BE6F688-E662-4817-8AE5-FE8691F079D3}">
      <dgm:prSet/>
      <dgm:spPr/>
      <dgm:t>
        <a:bodyPr/>
        <a:lstStyle/>
        <a:p>
          <a:pPr rtl="0"/>
          <a:r>
            <a:rPr lang="en-US" dirty="0" smtClean="0"/>
            <a:t>Make sure you understand when you need to begin repayments</a:t>
          </a:r>
          <a:endParaRPr lang="en-US" dirty="0"/>
        </a:p>
      </dgm:t>
    </dgm:pt>
    <dgm:pt modelId="{1E7BE81A-A10A-4B6A-AE92-7405535DC699}" type="parTrans" cxnId="{1B414572-C358-41BC-A272-73C878629EE0}">
      <dgm:prSet/>
      <dgm:spPr/>
      <dgm:t>
        <a:bodyPr/>
        <a:lstStyle/>
        <a:p>
          <a:endParaRPr lang="en-US"/>
        </a:p>
      </dgm:t>
    </dgm:pt>
    <dgm:pt modelId="{51FEA51F-345B-448E-B64C-06F9C9D170B1}" type="sibTrans" cxnId="{1B414572-C358-41BC-A272-73C878629EE0}">
      <dgm:prSet/>
      <dgm:spPr/>
      <dgm:t>
        <a:bodyPr/>
        <a:lstStyle/>
        <a:p>
          <a:endParaRPr lang="en-US"/>
        </a:p>
      </dgm:t>
    </dgm:pt>
    <dgm:pt modelId="{5053EBE5-396B-48D4-94E9-8BC5B3CFBA13}" type="pres">
      <dgm:prSet presAssocID="{7637D569-5DE5-4B75-9C1D-E8CB10CEE7FF}" presName="linear" presStyleCnt="0">
        <dgm:presLayoutVars>
          <dgm:animLvl val="lvl"/>
          <dgm:resizeHandles val="exact"/>
        </dgm:presLayoutVars>
      </dgm:prSet>
      <dgm:spPr/>
      <dgm:t>
        <a:bodyPr/>
        <a:lstStyle/>
        <a:p>
          <a:endParaRPr lang="en-US"/>
        </a:p>
      </dgm:t>
    </dgm:pt>
    <dgm:pt modelId="{4F46B140-F51C-48D2-8DBE-F48F48245C01}" type="pres">
      <dgm:prSet presAssocID="{E8E7B014-A437-489E-A89C-B19B7BC0E1CD}" presName="parentText" presStyleLbl="node1" presStyleIdx="0" presStyleCnt="1">
        <dgm:presLayoutVars>
          <dgm:chMax val="0"/>
          <dgm:bulletEnabled val="1"/>
        </dgm:presLayoutVars>
      </dgm:prSet>
      <dgm:spPr/>
      <dgm:t>
        <a:bodyPr/>
        <a:lstStyle/>
        <a:p>
          <a:endParaRPr lang="en-US"/>
        </a:p>
      </dgm:t>
    </dgm:pt>
    <dgm:pt modelId="{61652D03-625A-4B83-989D-63656936D71E}" type="pres">
      <dgm:prSet presAssocID="{E8E7B014-A437-489E-A89C-B19B7BC0E1CD}" presName="childText" presStyleLbl="revTx" presStyleIdx="0" presStyleCnt="1">
        <dgm:presLayoutVars>
          <dgm:bulletEnabled val="1"/>
        </dgm:presLayoutVars>
      </dgm:prSet>
      <dgm:spPr/>
      <dgm:t>
        <a:bodyPr/>
        <a:lstStyle/>
        <a:p>
          <a:endParaRPr lang="en-US"/>
        </a:p>
      </dgm:t>
    </dgm:pt>
  </dgm:ptLst>
  <dgm:cxnLst>
    <dgm:cxn modelId="{DCC0EEE8-7233-49E2-AE19-B22ABDE82745}" type="presOf" srcId="{5BE6F688-E662-4817-8AE5-FE8691F079D3}" destId="{61652D03-625A-4B83-989D-63656936D71E}" srcOrd="0" destOrd="3" presId="urn:microsoft.com/office/officeart/2005/8/layout/vList2"/>
    <dgm:cxn modelId="{E822306D-8A77-49D9-B63B-A34E0100A4CC}" srcId="{A2D00426-4808-46A2-8FEA-28B3DE18D29F}" destId="{5565BBE0-1FB1-479F-9C0F-78FDD06D048F}" srcOrd="1" destOrd="0" parTransId="{E5A41683-95BF-441C-B764-D5DB1AB540C5}" sibTransId="{1579BA36-90D2-4215-82A6-76B9287E2447}"/>
    <dgm:cxn modelId="{CA93020F-7B1C-4372-9487-9B5F62524242}" srcId="{A2D00426-4808-46A2-8FEA-28B3DE18D29F}" destId="{9712508E-9607-45D5-8D10-94AEAD818499}" srcOrd="0" destOrd="0" parTransId="{F5903B31-110B-4B56-885B-6621D06E5486}" sibTransId="{552EAB47-5743-4EED-B88F-C3BBE15A65E0}"/>
    <dgm:cxn modelId="{C3F494FA-B85D-40F2-883D-425402DBA649}" srcId="{E8E7B014-A437-489E-A89C-B19B7BC0E1CD}" destId="{3F5A5904-C572-4550-BF19-F43CCAC3DBE7}" srcOrd="1" destOrd="0" parTransId="{60BED60E-FAF0-4AB3-ACC7-20692BF422FE}" sibTransId="{856116FA-57F4-4652-A4B5-1FF6ED03E9C5}"/>
    <dgm:cxn modelId="{1B414572-C358-41BC-A272-73C878629EE0}" srcId="{3F5A5904-C572-4550-BF19-F43CCAC3DBE7}" destId="{5BE6F688-E662-4817-8AE5-FE8691F079D3}" srcOrd="1" destOrd="0" parTransId="{1E7BE81A-A10A-4B6A-AE92-7405535DC699}" sibTransId="{51FEA51F-345B-448E-B64C-06F9C9D170B1}"/>
    <dgm:cxn modelId="{A44E0EEA-A9C9-430D-830D-83C2D408C380}" type="presOf" srcId="{5565BBE0-1FB1-479F-9C0F-78FDD06D048F}" destId="{61652D03-625A-4B83-989D-63656936D71E}" srcOrd="0" destOrd="6" presId="urn:microsoft.com/office/officeart/2005/8/layout/vList2"/>
    <dgm:cxn modelId="{D09FAFF0-65C4-45D5-BCF7-E9B1B91128C3}" type="presOf" srcId="{8E96B028-C33C-4924-907E-044C90468047}" destId="{61652D03-625A-4B83-989D-63656936D71E}" srcOrd="0" destOrd="0" presId="urn:microsoft.com/office/officeart/2005/8/layout/vList2"/>
    <dgm:cxn modelId="{65698D5D-B12B-4EB9-AD2F-F9272AD082F3}" type="presOf" srcId="{3F5A5904-C572-4550-BF19-F43CCAC3DBE7}" destId="{61652D03-625A-4B83-989D-63656936D71E}" srcOrd="0" destOrd="1" presId="urn:microsoft.com/office/officeart/2005/8/layout/vList2"/>
    <dgm:cxn modelId="{D7B130E6-4E26-46D6-819C-DD97222C3A93}" srcId="{E8E7B014-A437-489E-A89C-B19B7BC0E1CD}" destId="{8E96B028-C33C-4924-907E-044C90468047}" srcOrd="0" destOrd="0" parTransId="{ACFE62CC-6603-4770-A5C9-974F64290F6A}" sibTransId="{FD71CFAE-C4E1-43D5-878B-AEC00679C4FA}"/>
    <dgm:cxn modelId="{C297EBC7-BDA8-41DA-9265-D6FE4FAA2E0E}" type="presOf" srcId="{B659948C-1FAB-41F2-B723-95C430535C36}" destId="{61652D03-625A-4B83-989D-63656936D71E}" srcOrd="0" destOrd="2" presId="urn:microsoft.com/office/officeart/2005/8/layout/vList2"/>
    <dgm:cxn modelId="{DBFF4E3A-FF9B-4CF4-8B34-F91EF276F65A}" srcId="{E8E7B014-A437-489E-A89C-B19B7BC0E1CD}" destId="{A2D00426-4808-46A2-8FEA-28B3DE18D29F}" srcOrd="2" destOrd="0" parTransId="{75111538-C25A-4238-8929-63A5935C8F9F}" sibTransId="{9447321D-0D13-47CA-8B76-D7196156CADD}"/>
    <dgm:cxn modelId="{59263C9E-EDA1-4221-B3AA-A8A3FC66BC05}" type="presOf" srcId="{E8E7B014-A437-489E-A89C-B19B7BC0E1CD}" destId="{4F46B140-F51C-48D2-8DBE-F48F48245C01}" srcOrd="0" destOrd="0" presId="urn:microsoft.com/office/officeart/2005/8/layout/vList2"/>
    <dgm:cxn modelId="{DBE93E4E-F010-4B08-9E3D-1F36D322F470}" srcId="{3F5A5904-C572-4550-BF19-F43CCAC3DBE7}" destId="{B659948C-1FAB-41F2-B723-95C430535C36}" srcOrd="0" destOrd="0" parTransId="{49D9E8FD-A750-480E-8E88-078FF0B44D67}" sibTransId="{5A8AFC03-B48B-4D9A-8E03-7C7FD769E3C6}"/>
    <dgm:cxn modelId="{589B3814-0961-4971-96DB-0FDB8B35C5E5}" type="presOf" srcId="{7637D569-5DE5-4B75-9C1D-E8CB10CEE7FF}" destId="{5053EBE5-396B-48D4-94E9-8BC5B3CFBA13}" srcOrd="0" destOrd="0" presId="urn:microsoft.com/office/officeart/2005/8/layout/vList2"/>
    <dgm:cxn modelId="{912536AA-B15E-4E1B-A9C1-770230F9EA6F}" type="presOf" srcId="{A2D00426-4808-46A2-8FEA-28B3DE18D29F}" destId="{61652D03-625A-4B83-989D-63656936D71E}" srcOrd="0" destOrd="4" presId="urn:microsoft.com/office/officeart/2005/8/layout/vList2"/>
    <dgm:cxn modelId="{C63FA3EC-735C-409E-B501-57EB8D2CAA4F}" type="presOf" srcId="{9712508E-9607-45D5-8D10-94AEAD818499}" destId="{61652D03-625A-4B83-989D-63656936D71E}" srcOrd="0" destOrd="5" presId="urn:microsoft.com/office/officeart/2005/8/layout/vList2"/>
    <dgm:cxn modelId="{33AD8BFB-CFD6-4C53-81B7-A6BB88FDEC48}" srcId="{7637D569-5DE5-4B75-9C1D-E8CB10CEE7FF}" destId="{E8E7B014-A437-489E-A89C-B19B7BC0E1CD}" srcOrd="0" destOrd="0" parTransId="{C735D2D7-E16B-4D85-A6F1-2ADC500E9ECB}" sibTransId="{82BD6C96-7CD3-4793-90F5-E061F3376DF6}"/>
    <dgm:cxn modelId="{CF4A748B-5610-4698-9E4F-B78C5004A840}" type="presParOf" srcId="{5053EBE5-396B-48D4-94E9-8BC5B3CFBA13}" destId="{4F46B140-F51C-48D2-8DBE-F48F48245C01}" srcOrd="0" destOrd="0" presId="urn:microsoft.com/office/officeart/2005/8/layout/vList2"/>
    <dgm:cxn modelId="{F6F38B76-E57D-4007-AE4E-174F823C8F7D}" type="presParOf" srcId="{5053EBE5-396B-48D4-94E9-8BC5B3CFBA13}" destId="{61652D03-625A-4B83-989D-63656936D71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217EE1-1DFC-4734-B157-D51E0E3B78E7}">
      <dsp:nvSpPr>
        <dsp:cNvPr id="0" name=""/>
        <dsp:cNvSpPr/>
      </dsp:nvSpPr>
      <dsp:spPr>
        <a:xfrm>
          <a:off x="2057400" y="0"/>
          <a:ext cx="5638800" cy="5638800"/>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B1C020-6EDA-409C-90B7-24D7D831D131}">
      <dsp:nvSpPr>
        <dsp:cNvPr id="0" name=""/>
        <dsp:cNvSpPr/>
      </dsp:nvSpPr>
      <dsp:spPr>
        <a:xfrm>
          <a:off x="2593086" y="535685"/>
          <a:ext cx="2199132" cy="2199132"/>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lvl="0" algn="l" defTabSz="533400" rtl="0">
            <a:lnSpc>
              <a:spcPct val="90000"/>
            </a:lnSpc>
            <a:spcBef>
              <a:spcPct val="0"/>
            </a:spcBef>
            <a:spcAft>
              <a:spcPct val="35000"/>
            </a:spcAft>
          </a:pPr>
          <a:r>
            <a:rPr lang="en-US" sz="1200" b="1" kern="1200" dirty="0" smtClean="0"/>
            <a:t>Two-Year Colleges</a:t>
          </a:r>
          <a:endParaRPr lang="en-US" sz="1200" b="1" kern="1200" dirty="0"/>
        </a:p>
        <a:p>
          <a:pPr marL="114300" lvl="1" indent="-114300" algn="l" defTabSz="533400" rtl="0">
            <a:lnSpc>
              <a:spcPct val="90000"/>
            </a:lnSpc>
            <a:spcBef>
              <a:spcPct val="0"/>
            </a:spcBef>
            <a:spcAft>
              <a:spcPct val="15000"/>
            </a:spcAft>
            <a:buChar char="••"/>
          </a:pPr>
          <a:r>
            <a:rPr lang="en-US" sz="1200" kern="1200" dirty="0" smtClean="0"/>
            <a:t>Offer courses in a number of different areas</a:t>
          </a:r>
          <a:endParaRPr lang="en-US" sz="1200" kern="1200" dirty="0"/>
        </a:p>
        <a:p>
          <a:pPr marL="114300" lvl="1" indent="-114300" algn="l" defTabSz="533400" rtl="0">
            <a:lnSpc>
              <a:spcPct val="90000"/>
            </a:lnSpc>
            <a:spcBef>
              <a:spcPct val="0"/>
            </a:spcBef>
            <a:spcAft>
              <a:spcPct val="15000"/>
            </a:spcAft>
            <a:buChar char="••"/>
          </a:pPr>
          <a:r>
            <a:rPr lang="en-US" sz="1200" kern="1200" dirty="0" smtClean="0"/>
            <a:t>May offer occupational or technical training</a:t>
          </a:r>
          <a:endParaRPr lang="en-US" sz="1200" kern="1200" dirty="0"/>
        </a:p>
        <a:p>
          <a:pPr marL="114300" lvl="1" indent="-114300" algn="l" defTabSz="533400" rtl="0">
            <a:lnSpc>
              <a:spcPct val="90000"/>
            </a:lnSpc>
            <a:spcBef>
              <a:spcPct val="0"/>
            </a:spcBef>
            <a:spcAft>
              <a:spcPct val="15000"/>
            </a:spcAft>
            <a:buChar char="••"/>
          </a:pPr>
          <a:r>
            <a:rPr lang="en-US" sz="1200" kern="1200" dirty="0" smtClean="0"/>
            <a:t>Can earn an Associate’s degree</a:t>
          </a:r>
          <a:endParaRPr lang="en-US" sz="1200" kern="1200" dirty="0"/>
        </a:p>
        <a:p>
          <a:pPr marL="114300" lvl="1" indent="-114300" algn="l" defTabSz="533400" rtl="0">
            <a:lnSpc>
              <a:spcPct val="90000"/>
            </a:lnSpc>
            <a:spcBef>
              <a:spcPct val="0"/>
            </a:spcBef>
            <a:spcAft>
              <a:spcPct val="15000"/>
            </a:spcAft>
            <a:buChar char="••"/>
          </a:pPr>
          <a:r>
            <a:rPr lang="en-US" sz="1200" kern="1200" dirty="0" smtClean="0"/>
            <a:t>Sometimes you can transfer credits from a Two-Year college to a Four-Year college</a:t>
          </a:r>
          <a:endParaRPr lang="en-US" sz="1200" kern="1200" dirty="0"/>
        </a:p>
      </dsp:txBody>
      <dsp:txXfrm>
        <a:off x="2700439" y="643038"/>
        <a:ext cx="1984426" cy="1984426"/>
      </dsp:txXfrm>
    </dsp:sp>
    <dsp:sp modelId="{593C8911-6C2F-4E3B-A284-A3BF7FCDDE50}">
      <dsp:nvSpPr>
        <dsp:cNvPr id="0" name=""/>
        <dsp:cNvSpPr/>
      </dsp:nvSpPr>
      <dsp:spPr>
        <a:xfrm>
          <a:off x="4961382" y="535685"/>
          <a:ext cx="2199132" cy="2199132"/>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lvl="0" algn="l" defTabSz="533400" rtl="0">
            <a:lnSpc>
              <a:spcPct val="90000"/>
            </a:lnSpc>
            <a:spcBef>
              <a:spcPct val="0"/>
            </a:spcBef>
            <a:spcAft>
              <a:spcPct val="35000"/>
            </a:spcAft>
          </a:pPr>
          <a:r>
            <a:rPr lang="en-US" sz="1200" b="1" kern="1200" dirty="0" smtClean="0"/>
            <a:t>Community Colleges</a:t>
          </a:r>
          <a:endParaRPr lang="en-US" sz="1200" b="1" kern="1200" dirty="0"/>
        </a:p>
        <a:p>
          <a:pPr marL="114300" lvl="1" indent="-114300" algn="l" defTabSz="533400" rtl="0">
            <a:lnSpc>
              <a:spcPct val="90000"/>
            </a:lnSpc>
            <a:spcBef>
              <a:spcPct val="0"/>
            </a:spcBef>
            <a:spcAft>
              <a:spcPct val="15000"/>
            </a:spcAft>
            <a:buChar char="••"/>
          </a:pPr>
          <a:r>
            <a:rPr lang="en-US" sz="1200" kern="1200" dirty="0" smtClean="0"/>
            <a:t>Offer courses in a number of areas</a:t>
          </a:r>
          <a:endParaRPr lang="en-US" sz="1200" kern="1200" dirty="0"/>
        </a:p>
        <a:p>
          <a:pPr marL="114300" lvl="1" indent="-114300" algn="l" defTabSz="533400" rtl="0">
            <a:lnSpc>
              <a:spcPct val="90000"/>
            </a:lnSpc>
            <a:spcBef>
              <a:spcPct val="0"/>
            </a:spcBef>
            <a:spcAft>
              <a:spcPct val="15000"/>
            </a:spcAft>
            <a:buChar char="••"/>
          </a:pPr>
          <a:r>
            <a:rPr lang="en-US" sz="1200" kern="1200" dirty="0" smtClean="0"/>
            <a:t>May offer occupational or technical training </a:t>
          </a:r>
          <a:endParaRPr lang="en-US" sz="1200" kern="1200" dirty="0"/>
        </a:p>
        <a:p>
          <a:pPr marL="114300" lvl="1" indent="-114300" algn="l" defTabSz="533400" rtl="0">
            <a:lnSpc>
              <a:spcPct val="90000"/>
            </a:lnSpc>
            <a:spcBef>
              <a:spcPct val="0"/>
            </a:spcBef>
            <a:spcAft>
              <a:spcPct val="15000"/>
            </a:spcAft>
            <a:buChar char="••"/>
          </a:pPr>
          <a:r>
            <a:rPr lang="en-US" sz="1200" kern="1200" dirty="0" smtClean="0"/>
            <a:t>May offer continuing and adult education classes</a:t>
          </a:r>
          <a:endParaRPr lang="en-US" sz="1200" kern="1200" dirty="0"/>
        </a:p>
        <a:p>
          <a:pPr marL="114300" lvl="1" indent="-114300" algn="l" defTabSz="533400" rtl="0">
            <a:lnSpc>
              <a:spcPct val="90000"/>
            </a:lnSpc>
            <a:spcBef>
              <a:spcPct val="0"/>
            </a:spcBef>
            <a:spcAft>
              <a:spcPct val="15000"/>
            </a:spcAft>
            <a:buChar char="••"/>
          </a:pPr>
          <a:r>
            <a:rPr lang="en-US" sz="1200" kern="1200" dirty="0" smtClean="0"/>
            <a:t>Many students transfer from a community college to a four-year college or University</a:t>
          </a:r>
          <a:endParaRPr lang="en-US" sz="1200" kern="1200" dirty="0"/>
        </a:p>
      </dsp:txBody>
      <dsp:txXfrm>
        <a:off x="5068735" y="643038"/>
        <a:ext cx="1984426" cy="1984426"/>
      </dsp:txXfrm>
    </dsp:sp>
    <dsp:sp modelId="{490C935A-BA66-48FE-B9B3-8531B5B6EB4E}">
      <dsp:nvSpPr>
        <dsp:cNvPr id="0" name=""/>
        <dsp:cNvSpPr/>
      </dsp:nvSpPr>
      <dsp:spPr>
        <a:xfrm>
          <a:off x="2593086" y="2903982"/>
          <a:ext cx="2199132" cy="2199132"/>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lvl="0" algn="l" defTabSz="533400" rtl="0">
            <a:lnSpc>
              <a:spcPct val="90000"/>
            </a:lnSpc>
            <a:spcBef>
              <a:spcPct val="0"/>
            </a:spcBef>
            <a:spcAft>
              <a:spcPct val="35000"/>
            </a:spcAft>
          </a:pPr>
          <a:r>
            <a:rPr lang="en-US" sz="1200" b="1" kern="1200" dirty="0" smtClean="0"/>
            <a:t>Four-Year Colleges and Universities</a:t>
          </a:r>
          <a:endParaRPr lang="en-US" sz="1200" b="1" kern="1200" dirty="0"/>
        </a:p>
        <a:p>
          <a:pPr marL="114300" lvl="1" indent="-114300" algn="l" defTabSz="533400" rtl="0">
            <a:lnSpc>
              <a:spcPct val="90000"/>
            </a:lnSpc>
            <a:spcBef>
              <a:spcPct val="0"/>
            </a:spcBef>
            <a:spcAft>
              <a:spcPct val="15000"/>
            </a:spcAft>
            <a:buChar char="••"/>
          </a:pPr>
          <a:r>
            <a:rPr lang="en-US" sz="1200" kern="1200" dirty="0" smtClean="0"/>
            <a:t>Offer courses in a number of different areas</a:t>
          </a:r>
          <a:endParaRPr lang="en-US" sz="1200" kern="1200" dirty="0"/>
        </a:p>
        <a:p>
          <a:pPr marL="114300" lvl="1" indent="-114300" algn="l" defTabSz="533400" rtl="0">
            <a:lnSpc>
              <a:spcPct val="90000"/>
            </a:lnSpc>
            <a:spcBef>
              <a:spcPct val="0"/>
            </a:spcBef>
            <a:spcAft>
              <a:spcPct val="15000"/>
            </a:spcAft>
            <a:buChar char="••"/>
          </a:pPr>
          <a:r>
            <a:rPr lang="en-US" sz="1200" kern="1200" dirty="0" smtClean="0"/>
            <a:t>Allow students to earn a Bachelor’s degree</a:t>
          </a:r>
          <a:endParaRPr lang="en-US" sz="1200" kern="1200" dirty="0"/>
        </a:p>
        <a:p>
          <a:pPr marL="114300" lvl="1" indent="-114300" algn="l" defTabSz="533400" rtl="0">
            <a:lnSpc>
              <a:spcPct val="90000"/>
            </a:lnSpc>
            <a:spcBef>
              <a:spcPct val="0"/>
            </a:spcBef>
            <a:spcAft>
              <a:spcPct val="15000"/>
            </a:spcAft>
            <a:buChar char="••"/>
          </a:pPr>
          <a:r>
            <a:rPr lang="en-US" sz="1200" kern="1200" dirty="0" smtClean="0"/>
            <a:t>Lots of differences between colleges in terms of size, admission criteria, cost, student population, and academic standards</a:t>
          </a:r>
          <a:endParaRPr lang="en-US" sz="1200" kern="1200" dirty="0"/>
        </a:p>
      </dsp:txBody>
      <dsp:txXfrm>
        <a:off x="2700439" y="3011335"/>
        <a:ext cx="1984426" cy="1984426"/>
      </dsp:txXfrm>
    </dsp:sp>
    <dsp:sp modelId="{1913E2E1-1BB6-4D18-A8DC-7DEB4E854924}">
      <dsp:nvSpPr>
        <dsp:cNvPr id="0" name=""/>
        <dsp:cNvSpPr/>
      </dsp:nvSpPr>
      <dsp:spPr>
        <a:xfrm>
          <a:off x="4961382" y="2903982"/>
          <a:ext cx="2199132" cy="2199132"/>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rtl="0">
            <a:lnSpc>
              <a:spcPct val="90000"/>
            </a:lnSpc>
            <a:spcBef>
              <a:spcPct val="0"/>
            </a:spcBef>
            <a:spcAft>
              <a:spcPct val="35000"/>
            </a:spcAft>
          </a:pPr>
          <a:r>
            <a:rPr lang="en-US" sz="1100" b="1" kern="1200" dirty="0" smtClean="0"/>
            <a:t>Life Skills and other programs</a:t>
          </a:r>
          <a:endParaRPr lang="en-US" sz="1100" b="1" kern="1200" dirty="0"/>
        </a:p>
        <a:p>
          <a:pPr marL="57150" lvl="1" indent="-57150" algn="l" defTabSz="488950" rtl="0">
            <a:lnSpc>
              <a:spcPct val="90000"/>
            </a:lnSpc>
            <a:spcBef>
              <a:spcPct val="0"/>
            </a:spcBef>
            <a:spcAft>
              <a:spcPct val="15000"/>
            </a:spcAft>
            <a:buChar char="••"/>
          </a:pPr>
          <a:r>
            <a:rPr lang="en-US" sz="1100" kern="1200" dirty="0" smtClean="0"/>
            <a:t>Designed to help people with disabilities develop independent living and employment readiness skills</a:t>
          </a:r>
          <a:endParaRPr lang="en-US" sz="1100" kern="1200" dirty="0"/>
        </a:p>
        <a:p>
          <a:pPr marL="57150" lvl="1" indent="-57150" algn="l" defTabSz="488950" rtl="0">
            <a:lnSpc>
              <a:spcPct val="90000"/>
            </a:lnSpc>
            <a:spcBef>
              <a:spcPct val="0"/>
            </a:spcBef>
            <a:spcAft>
              <a:spcPct val="15000"/>
            </a:spcAft>
            <a:buChar char="••"/>
          </a:pPr>
          <a:r>
            <a:rPr lang="en-US" sz="1100" kern="1200" dirty="0" smtClean="0"/>
            <a:t>Some offer certificate upon completion of the program</a:t>
          </a:r>
          <a:endParaRPr lang="en-US" sz="1100" kern="1200" dirty="0"/>
        </a:p>
        <a:p>
          <a:pPr marL="57150" lvl="1" indent="-57150" algn="l" defTabSz="488950" rtl="0">
            <a:lnSpc>
              <a:spcPct val="90000"/>
            </a:lnSpc>
            <a:spcBef>
              <a:spcPct val="0"/>
            </a:spcBef>
            <a:spcAft>
              <a:spcPct val="15000"/>
            </a:spcAft>
            <a:buChar char="••"/>
          </a:pPr>
          <a:r>
            <a:rPr lang="en-US" sz="1100" kern="1200" dirty="0" smtClean="0"/>
            <a:t>Example: University of Delaware Career and Life Studies Certificate Program</a:t>
          </a:r>
          <a:endParaRPr lang="en-US" sz="1100" kern="1200" dirty="0"/>
        </a:p>
        <a:p>
          <a:pPr marL="57150" lvl="1" indent="-57150" algn="l" defTabSz="488950" rtl="0">
            <a:lnSpc>
              <a:spcPct val="90000"/>
            </a:lnSpc>
            <a:spcBef>
              <a:spcPct val="0"/>
            </a:spcBef>
            <a:spcAft>
              <a:spcPct val="15000"/>
            </a:spcAft>
            <a:buChar char="••"/>
          </a:pPr>
          <a:r>
            <a:rPr lang="en-US" sz="1100" kern="1200" dirty="0" smtClean="0"/>
            <a:t>Online or distance learning</a:t>
          </a:r>
          <a:endParaRPr lang="en-US" sz="1100" kern="1200" dirty="0"/>
        </a:p>
        <a:p>
          <a:pPr marL="57150" lvl="1" indent="-57150" algn="l" defTabSz="488950" rtl="0">
            <a:lnSpc>
              <a:spcPct val="90000"/>
            </a:lnSpc>
            <a:spcBef>
              <a:spcPct val="0"/>
            </a:spcBef>
            <a:spcAft>
              <a:spcPct val="15000"/>
            </a:spcAft>
            <a:buChar char="••"/>
          </a:pPr>
          <a:r>
            <a:rPr lang="en-US" sz="1100" kern="1200" dirty="0" smtClean="0"/>
            <a:t>Trade schools</a:t>
          </a:r>
          <a:endParaRPr lang="en-US" sz="1100" kern="1200" dirty="0"/>
        </a:p>
      </dsp:txBody>
      <dsp:txXfrm>
        <a:off x="5068735" y="3011335"/>
        <a:ext cx="1984426" cy="198442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46B140-F51C-48D2-8DBE-F48F48245C01}">
      <dsp:nvSpPr>
        <dsp:cNvPr id="0" name=""/>
        <dsp:cNvSpPr/>
      </dsp:nvSpPr>
      <dsp:spPr>
        <a:xfrm>
          <a:off x="0" y="29339"/>
          <a:ext cx="8229600"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US" sz="3200" kern="1200" dirty="0" smtClean="0"/>
            <a:t>Work-study</a:t>
          </a:r>
          <a:endParaRPr lang="en-US" sz="3200" kern="1200" dirty="0"/>
        </a:p>
      </dsp:txBody>
      <dsp:txXfrm>
        <a:off x="37467" y="66806"/>
        <a:ext cx="8154666" cy="692586"/>
      </dsp:txXfrm>
    </dsp:sp>
    <dsp:sp modelId="{61652D03-625A-4B83-989D-63656936D71E}">
      <dsp:nvSpPr>
        <dsp:cNvPr id="0" name=""/>
        <dsp:cNvSpPr/>
      </dsp:nvSpPr>
      <dsp:spPr>
        <a:xfrm>
          <a:off x="0" y="796860"/>
          <a:ext cx="8229600" cy="3974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en-US" sz="2500" kern="1200" dirty="0" smtClean="0"/>
            <a:t>Part-time jobs for students with financial need.</a:t>
          </a:r>
          <a:endParaRPr lang="en-US" sz="2500" kern="1200" dirty="0"/>
        </a:p>
        <a:p>
          <a:pPr marL="228600" lvl="1" indent="-228600" algn="l" defTabSz="1111250" rtl="0">
            <a:lnSpc>
              <a:spcPct val="90000"/>
            </a:lnSpc>
            <a:spcBef>
              <a:spcPct val="0"/>
            </a:spcBef>
            <a:spcAft>
              <a:spcPct val="20000"/>
            </a:spcAft>
            <a:buChar char="••"/>
          </a:pPr>
          <a:r>
            <a:rPr lang="en-US" sz="2500" kern="1200" dirty="0" smtClean="0"/>
            <a:t>You can work part-time while taking classes and earn money to help pay for your expenses.</a:t>
          </a:r>
          <a:endParaRPr lang="en-US" sz="2500" kern="1200" dirty="0"/>
        </a:p>
        <a:p>
          <a:pPr marL="228600" lvl="1" indent="-228600" algn="l" defTabSz="1111250" rtl="0">
            <a:lnSpc>
              <a:spcPct val="90000"/>
            </a:lnSpc>
            <a:spcBef>
              <a:spcPct val="0"/>
            </a:spcBef>
            <a:spcAft>
              <a:spcPct val="20000"/>
            </a:spcAft>
            <a:buChar char="••"/>
          </a:pPr>
          <a:r>
            <a:rPr lang="en-US" sz="2500" kern="1200" dirty="0" smtClean="0"/>
            <a:t>This program is available to both part-time and full-time students.</a:t>
          </a:r>
          <a:endParaRPr lang="en-US" sz="2500" kern="1200" dirty="0"/>
        </a:p>
        <a:p>
          <a:pPr marL="228600" lvl="1" indent="-228600" algn="l" defTabSz="1111250" rtl="0">
            <a:lnSpc>
              <a:spcPct val="90000"/>
            </a:lnSpc>
            <a:spcBef>
              <a:spcPct val="0"/>
            </a:spcBef>
            <a:spcAft>
              <a:spcPct val="20000"/>
            </a:spcAft>
            <a:buChar char="••"/>
          </a:pPr>
          <a:r>
            <a:rPr lang="en-US" sz="2500" kern="1200" dirty="0" smtClean="0"/>
            <a:t>You cannot work more hours than your work-study award.</a:t>
          </a:r>
          <a:endParaRPr lang="en-US" sz="2500" kern="1200" dirty="0"/>
        </a:p>
        <a:p>
          <a:pPr marL="228600" lvl="1" indent="-228600" algn="l" defTabSz="1111250" rtl="0">
            <a:lnSpc>
              <a:spcPct val="90000"/>
            </a:lnSpc>
            <a:spcBef>
              <a:spcPct val="0"/>
            </a:spcBef>
            <a:spcAft>
              <a:spcPct val="20000"/>
            </a:spcAft>
            <a:buChar char="••"/>
          </a:pPr>
          <a:r>
            <a:rPr lang="en-US" sz="2500" kern="1200" dirty="0" smtClean="0"/>
            <a:t>This program is only available in schools that participate in the federal work-study program.</a:t>
          </a:r>
          <a:endParaRPr lang="en-US" sz="2500" kern="1200" dirty="0"/>
        </a:p>
        <a:p>
          <a:pPr marL="228600" lvl="1" indent="-228600" algn="l" defTabSz="1111250" rtl="0">
            <a:lnSpc>
              <a:spcPct val="90000"/>
            </a:lnSpc>
            <a:spcBef>
              <a:spcPct val="0"/>
            </a:spcBef>
            <a:spcAft>
              <a:spcPct val="20000"/>
            </a:spcAft>
            <a:buChar char="••"/>
          </a:pPr>
          <a:r>
            <a:rPr lang="en-US" sz="2500" kern="1200" dirty="0" smtClean="0"/>
            <a:t>Note – there is a special work-study program for students with intellectual disabilities.</a:t>
          </a:r>
          <a:endParaRPr lang="en-US" sz="2500" kern="1200" dirty="0"/>
        </a:p>
      </dsp:txBody>
      <dsp:txXfrm>
        <a:off x="0" y="796860"/>
        <a:ext cx="8229600" cy="39744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46B140-F51C-48D2-8DBE-F48F48245C01}">
      <dsp:nvSpPr>
        <dsp:cNvPr id="0" name=""/>
        <dsp:cNvSpPr/>
      </dsp:nvSpPr>
      <dsp:spPr>
        <a:xfrm>
          <a:off x="0" y="84374"/>
          <a:ext cx="8229600" cy="7195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en-US" sz="3000" kern="1200" dirty="0" smtClean="0"/>
            <a:t>Ticket to Work Program</a:t>
          </a:r>
          <a:endParaRPr lang="en-US" sz="3000" kern="1200" dirty="0"/>
        </a:p>
      </dsp:txBody>
      <dsp:txXfrm>
        <a:off x="35125" y="119499"/>
        <a:ext cx="8159350" cy="649299"/>
      </dsp:txXfrm>
    </dsp:sp>
    <dsp:sp modelId="{61652D03-625A-4B83-989D-63656936D71E}">
      <dsp:nvSpPr>
        <dsp:cNvPr id="0" name=""/>
        <dsp:cNvSpPr/>
      </dsp:nvSpPr>
      <dsp:spPr>
        <a:xfrm>
          <a:off x="0" y="803924"/>
          <a:ext cx="8229600" cy="39123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8100" rIns="213360" bIns="38100" numCol="1" spcCol="1270" anchor="t" anchorCtr="0">
          <a:noAutofit/>
        </a:bodyPr>
        <a:lstStyle/>
        <a:p>
          <a:pPr marL="228600" lvl="1" indent="-228600" algn="l" defTabSz="1022350" rtl="0">
            <a:lnSpc>
              <a:spcPct val="90000"/>
            </a:lnSpc>
            <a:spcBef>
              <a:spcPct val="0"/>
            </a:spcBef>
            <a:spcAft>
              <a:spcPct val="20000"/>
            </a:spcAft>
            <a:buChar char="••"/>
          </a:pPr>
          <a:r>
            <a:rPr lang="en-US" sz="2300" kern="1200" dirty="0" smtClean="0"/>
            <a:t>A program for people with disabilities receiving Supplemental Security Income (SSI) or Social Security Disability Insurance (SSDI), who want to work and participate in planning their employment</a:t>
          </a:r>
          <a:endParaRPr lang="en-US" sz="2300" kern="1200" dirty="0"/>
        </a:p>
        <a:p>
          <a:pPr marL="228600" lvl="1" indent="-228600" algn="l" defTabSz="1022350" rtl="0">
            <a:lnSpc>
              <a:spcPct val="90000"/>
            </a:lnSpc>
            <a:spcBef>
              <a:spcPct val="0"/>
            </a:spcBef>
            <a:spcAft>
              <a:spcPct val="20000"/>
            </a:spcAft>
            <a:buChar char="••"/>
          </a:pPr>
          <a:r>
            <a:rPr lang="en-US" sz="2300" kern="1200" dirty="0" smtClean="0"/>
            <a:t>Increases your available choices when obtaining employment services, vocational rehabilitation services, and other support services you need to get or keep a job</a:t>
          </a:r>
          <a:endParaRPr lang="en-US" sz="2300" kern="1200" dirty="0"/>
        </a:p>
        <a:p>
          <a:pPr marL="228600" lvl="1" indent="-228600" algn="l" defTabSz="1022350" rtl="0">
            <a:lnSpc>
              <a:spcPct val="90000"/>
            </a:lnSpc>
            <a:spcBef>
              <a:spcPct val="0"/>
            </a:spcBef>
            <a:spcAft>
              <a:spcPct val="20000"/>
            </a:spcAft>
            <a:buChar char="••"/>
          </a:pPr>
          <a:r>
            <a:rPr lang="en-US" sz="2300" kern="1200" dirty="0" smtClean="0"/>
            <a:t>AND… a Ticket can help you with funding your education.</a:t>
          </a:r>
          <a:endParaRPr lang="en-US" sz="2300" kern="1200" dirty="0"/>
        </a:p>
        <a:p>
          <a:pPr marL="228600" lvl="1" indent="-228600" algn="l" defTabSz="1022350" rtl="0">
            <a:lnSpc>
              <a:spcPct val="90000"/>
            </a:lnSpc>
            <a:spcBef>
              <a:spcPct val="0"/>
            </a:spcBef>
            <a:spcAft>
              <a:spcPct val="20000"/>
            </a:spcAft>
            <a:buChar char="••"/>
          </a:pPr>
          <a:r>
            <a:rPr lang="en-US" sz="2300" kern="1200" dirty="0" smtClean="0"/>
            <a:t>It is free and voluntary</a:t>
          </a:r>
          <a:endParaRPr lang="en-US" sz="2300" kern="1200" dirty="0"/>
        </a:p>
        <a:p>
          <a:pPr marL="228600" lvl="1" indent="-228600" algn="l" defTabSz="1022350" rtl="0">
            <a:lnSpc>
              <a:spcPct val="90000"/>
            </a:lnSpc>
            <a:spcBef>
              <a:spcPct val="0"/>
            </a:spcBef>
            <a:spcAft>
              <a:spcPct val="20000"/>
            </a:spcAft>
            <a:buChar char="••"/>
          </a:pPr>
          <a:r>
            <a:rPr lang="en-US" sz="2300" kern="1200" dirty="0" smtClean="0"/>
            <a:t>Find out more and apply at Social Security (</a:t>
          </a:r>
          <a:r>
            <a:rPr lang="en-US" sz="2300" kern="1200" dirty="0" smtClean="0">
              <a:hlinkClick xmlns:r="http://schemas.openxmlformats.org/officeDocument/2006/relationships" r:id="rId1"/>
            </a:rPr>
            <a:t>www.socialsecurity.gov/work</a:t>
          </a:r>
          <a:r>
            <a:rPr lang="en-US" sz="2300" kern="1200" dirty="0" smtClean="0"/>
            <a:t>)</a:t>
          </a:r>
          <a:endParaRPr lang="en-US" sz="2300" kern="1200" dirty="0"/>
        </a:p>
      </dsp:txBody>
      <dsp:txXfrm>
        <a:off x="0" y="803924"/>
        <a:ext cx="8229600" cy="39123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AC0F05-C912-4813-AC92-492A187DB217}">
      <dsp:nvSpPr>
        <dsp:cNvPr id="0" name=""/>
        <dsp:cNvSpPr/>
      </dsp:nvSpPr>
      <dsp:spPr>
        <a:xfrm>
          <a:off x="0" y="66775"/>
          <a:ext cx="8229600" cy="49143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solidFill>
                <a:schemeClr val="accent5"/>
              </a:solidFill>
            </a:rPr>
            <a:t>Delaware Equal Accommodations Law</a:t>
          </a:r>
          <a:endParaRPr lang="en-US" sz="1900" b="1" kern="1200" dirty="0">
            <a:solidFill>
              <a:schemeClr val="accent5"/>
            </a:solidFill>
          </a:endParaRPr>
        </a:p>
      </dsp:txBody>
      <dsp:txXfrm>
        <a:off x="23990" y="90765"/>
        <a:ext cx="8181620" cy="443457"/>
      </dsp:txXfrm>
    </dsp:sp>
    <dsp:sp modelId="{852C6C43-BDDC-4E96-8A53-452CDFF46F9B}">
      <dsp:nvSpPr>
        <dsp:cNvPr id="0" name=""/>
        <dsp:cNvSpPr/>
      </dsp:nvSpPr>
      <dsp:spPr>
        <a:xfrm>
          <a:off x="0" y="558212"/>
          <a:ext cx="8229600" cy="22418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0320" rIns="113792" bIns="20320" numCol="1" spcCol="1270" anchor="t" anchorCtr="0">
          <a:noAutofit/>
        </a:bodyPr>
        <a:lstStyle/>
        <a:p>
          <a:pPr marL="171450" lvl="1" indent="-171450" algn="l" defTabSz="711200" rtl="0">
            <a:lnSpc>
              <a:spcPct val="90000"/>
            </a:lnSpc>
            <a:spcBef>
              <a:spcPct val="0"/>
            </a:spcBef>
            <a:spcAft>
              <a:spcPct val="20000"/>
            </a:spcAft>
            <a:buChar char="••"/>
          </a:pPr>
          <a:r>
            <a:rPr lang="en-US" sz="1600" kern="1200" dirty="0" smtClean="0"/>
            <a:t>This law makes it illegal for “places of public accommodation” to discriminate against people with disabilities.</a:t>
          </a:r>
          <a:endParaRPr lang="en-US" sz="1600" kern="1200" dirty="0"/>
        </a:p>
        <a:p>
          <a:pPr marL="171450" lvl="1" indent="-171450" algn="l" defTabSz="711200" rtl="0">
            <a:lnSpc>
              <a:spcPct val="90000"/>
            </a:lnSpc>
            <a:spcBef>
              <a:spcPct val="0"/>
            </a:spcBef>
            <a:spcAft>
              <a:spcPct val="20000"/>
            </a:spcAft>
            <a:buChar char="••"/>
          </a:pPr>
          <a:r>
            <a:rPr lang="en-US" sz="1600" kern="1200" dirty="0" smtClean="0"/>
            <a:t>Places of accommodation means an area or organization that serves the general public (stores, restaurants, banks, government agencies, and state-funded agencies that perform public functions)</a:t>
          </a:r>
          <a:endParaRPr lang="en-US" sz="1600" kern="1200" dirty="0"/>
        </a:p>
        <a:p>
          <a:pPr marL="228600" lvl="2" indent="-114300" algn="l" defTabSz="533400" rtl="0">
            <a:lnSpc>
              <a:spcPct val="90000"/>
            </a:lnSpc>
            <a:spcBef>
              <a:spcPct val="0"/>
            </a:spcBef>
            <a:spcAft>
              <a:spcPct val="20000"/>
            </a:spcAft>
            <a:buChar char="••"/>
          </a:pPr>
          <a:r>
            <a:rPr lang="en-US" sz="1200" kern="1200" dirty="0" smtClean="0"/>
            <a:t>Under a prior version of this law, it was found NOT to apply to some institutions of higher education in Delaware.  However, the definition of public accommodation has since changed.  CLASI is unaware of any cases that have looked at whether this new definition includes Delaware universities and colleges.</a:t>
          </a:r>
          <a:endParaRPr lang="en-US" sz="1200" kern="1200" dirty="0"/>
        </a:p>
        <a:p>
          <a:pPr marL="171450" lvl="1" indent="-171450" algn="l" defTabSz="711200" rtl="0">
            <a:lnSpc>
              <a:spcPct val="90000"/>
            </a:lnSpc>
            <a:spcBef>
              <a:spcPct val="0"/>
            </a:spcBef>
            <a:spcAft>
              <a:spcPct val="20000"/>
            </a:spcAft>
            <a:buChar char="••"/>
          </a:pPr>
          <a:r>
            <a:rPr lang="en-US" sz="1600" kern="1200" dirty="0" smtClean="0"/>
            <a:t>Complaints about violations of this law can be filed with the Delaware Division of Human Relations (</a:t>
          </a:r>
          <a:r>
            <a:rPr lang="en-US" sz="1600" kern="1200" dirty="0" smtClean="0">
              <a:hlinkClick xmlns:r="http://schemas.openxmlformats.org/officeDocument/2006/relationships" r:id="rId1"/>
            </a:rPr>
            <a:t>http://statehumanrelations.delaware.gov/</a:t>
          </a:r>
          <a:r>
            <a:rPr lang="en-US" sz="1600" kern="1200" dirty="0" smtClean="0"/>
            <a:t>)</a:t>
          </a:r>
          <a:endParaRPr lang="en-US" sz="1600" kern="1200" dirty="0"/>
        </a:p>
      </dsp:txBody>
      <dsp:txXfrm>
        <a:off x="0" y="558212"/>
        <a:ext cx="8229600" cy="2241809"/>
      </dsp:txXfrm>
    </dsp:sp>
    <dsp:sp modelId="{581902FB-3BF7-4403-9947-658A8B94DDA1}">
      <dsp:nvSpPr>
        <dsp:cNvPr id="0" name=""/>
        <dsp:cNvSpPr/>
      </dsp:nvSpPr>
      <dsp:spPr>
        <a:xfrm>
          <a:off x="0" y="2800022"/>
          <a:ext cx="8229600" cy="1053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solidFill>
                <a:schemeClr val="accent5"/>
              </a:solidFill>
            </a:rPr>
            <a:t>Workforce Investment Act </a:t>
          </a:r>
          <a:r>
            <a:rPr lang="en-US" sz="1900" kern="1200" dirty="0" smtClean="0"/>
            <a:t>– reforms federal job training programs that provide career and technical training assistance programs, including vocational education after high school.</a:t>
          </a:r>
          <a:endParaRPr lang="en-US" sz="1900" kern="1200" dirty="0"/>
        </a:p>
      </dsp:txBody>
      <dsp:txXfrm>
        <a:off x="51444" y="2851466"/>
        <a:ext cx="8126712" cy="950952"/>
      </dsp:txXfrm>
    </dsp:sp>
    <dsp:sp modelId="{C7FF0B21-33AB-4A0E-BDB4-83EBB144D5D8}">
      <dsp:nvSpPr>
        <dsp:cNvPr id="0" name=""/>
        <dsp:cNvSpPr/>
      </dsp:nvSpPr>
      <dsp:spPr>
        <a:xfrm>
          <a:off x="0" y="3908583"/>
          <a:ext cx="8229600" cy="1053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solidFill>
                <a:schemeClr val="accent5"/>
              </a:solidFill>
            </a:rPr>
            <a:t>Developmental Disabilities Assistance and Bill of Rights Act </a:t>
          </a:r>
          <a:r>
            <a:rPr lang="en-US" sz="1900" kern="1200" dirty="0" smtClean="0"/>
            <a:t>– provides federal financial assistance to states and public and non-profit agencies to support community services that promote independence and productivity.</a:t>
          </a:r>
          <a:endParaRPr lang="en-US" sz="1900" kern="1200" dirty="0"/>
        </a:p>
      </dsp:txBody>
      <dsp:txXfrm>
        <a:off x="51444" y="3960027"/>
        <a:ext cx="8126712" cy="95095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536A91-31AB-4275-B051-C43A1F2537C7}">
      <dsp:nvSpPr>
        <dsp:cNvPr id="0" name=""/>
        <dsp:cNvSpPr/>
      </dsp:nvSpPr>
      <dsp:spPr>
        <a:xfrm>
          <a:off x="0" y="3206037"/>
          <a:ext cx="8229600" cy="52597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en-US" sz="1600" kern="1200" dirty="0" smtClean="0"/>
            <a:t>The school then makes a determination of the appropriate accommodation based on your disability and individual needs.</a:t>
          </a:r>
          <a:endParaRPr lang="en-US" sz="1600" kern="1200" dirty="0"/>
        </a:p>
      </dsp:txBody>
      <dsp:txXfrm>
        <a:off x="0" y="3206037"/>
        <a:ext cx="8229600" cy="525977"/>
      </dsp:txXfrm>
    </dsp:sp>
    <dsp:sp modelId="{57B1FEF2-39AD-46DF-9E95-CB120E748434}">
      <dsp:nvSpPr>
        <dsp:cNvPr id="0" name=""/>
        <dsp:cNvSpPr/>
      </dsp:nvSpPr>
      <dsp:spPr>
        <a:xfrm rot="10800000">
          <a:off x="0" y="2404974"/>
          <a:ext cx="8229600" cy="808952"/>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US" sz="2000" kern="1200" dirty="0" smtClean="0"/>
            <a:t>They may request documentation of your disability.</a:t>
          </a:r>
          <a:endParaRPr lang="en-US" sz="2000" kern="1200" dirty="0"/>
        </a:p>
      </dsp:txBody>
      <dsp:txXfrm rot="10800000">
        <a:off x="0" y="2404974"/>
        <a:ext cx="8229600" cy="525633"/>
      </dsp:txXfrm>
    </dsp:sp>
    <dsp:sp modelId="{D730F497-CD77-4CE7-A1F8-4A962E9228ED}">
      <dsp:nvSpPr>
        <dsp:cNvPr id="0" name=""/>
        <dsp:cNvSpPr/>
      </dsp:nvSpPr>
      <dsp:spPr>
        <a:xfrm rot="10800000">
          <a:off x="0" y="1603911"/>
          <a:ext cx="8229600" cy="808952"/>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en-US" sz="1600" kern="1200" dirty="0" smtClean="0"/>
            <a:t>This office can provide assistance in determining what services or modifications may be made.</a:t>
          </a:r>
          <a:endParaRPr lang="en-US" sz="1600" kern="1200" dirty="0"/>
        </a:p>
      </dsp:txBody>
      <dsp:txXfrm rot="10800000">
        <a:off x="0" y="1603911"/>
        <a:ext cx="8229600" cy="525633"/>
      </dsp:txXfrm>
    </dsp:sp>
    <dsp:sp modelId="{75499897-C09B-4750-9B1C-16A77919E38B}">
      <dsp:nvSpPr>
        <dsp:cNvPr id="0" name=""/>
        <dsp:cNvSpPr/>
      </dsp:nvSpPr>
      <dsp:spPr>
        <a:xfrm rot="10800000">
          <a:off x="0" y="802848"/>
          <a:ext cx="8229600" cy="808952"/>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en-US" sz="1600" kern="1200" dirty="0" smtClean="0"/>
            <a:t>This request should be </a:t>
          </a:r>
          <a:r>
            <a:rPr lang="en-US" sz="1600" u="sng" kern="1200" dirty="0" smtClean="0"/>
            <a:t>in writing</a:t>
          </a:r>
          <a:r>
            <a:rPr lang="en-US" sz="1600" kern="1200" dirty="0" smtClean="0"/>
            <a:t> to your school’s office that assists students with disabilities.</a:t>
          </a:r>
          <a:endParaRPr lang="en-US" sz="1600" kern="1200" dirty="0"/>
        </a:p>
      </dsp:txBody>
      <dsp:txXfrm rot="10800000">
        <a:off x="0" y="802848"/>
        <a:ext cx="8229600" cy="525633"/>
      </dsp:txXfrm>
    </dsp:sp>
    <dsp:sp modelId="{A8664763-7AFB-4428-942B-B92F0B2064A6}">
      <dsp:nvSpPr>
        <dsp:cNvPr id="0" name=""/>
        <dsp:cNvSpPr/>
      </dsp:nvSpPr>
      <dsp:spPr>
        <a:xfrm rot="10800000">
          <a:off x="0" y="1784"/>
          <a:ext cx="8229600" cy="808952"/>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en-US" sz="1600" u="sng" kern="1200" dirty="0" smtClean="0"/>
            <a:t>YOU</a:t>
          </a:r>
          <a:r>
            <a:rPr lang="en-US" sz="1600" kern="1200" dirty="0" smtClean="0"/>
            <a:t> are responsible for making the request for a reasonable accommodation.</a:t>
          </a:r>
          <a:endParaRPr lang="en-US" sz="1600" kern="1200" dirty="0"/>
        </a:p>
      </dsp:txBody>
      <dsp:txXfrm rot="10800000">
        <a:off x="0" y="1784"/>
        <a:ext cx="8229600" cy="525633"/>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199250-71C5-4D57-8475-19F17ED9B3E3}">
      <dsp:nvSpPr>
        <dsp:cNvPr id="0" name=""/>
        <dsp:cNvSpPr/>
      </dsp:nvSpPr>
      <dsp:spPr>
        <a:xfrm>
          <a:off x="0" y="154050"/>
          <a:ext cx="8229600" cy="5996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US" sz="2500" kern="1200" smtClean="0"/>
            <a:t>Examples of possible classroom / learning accommodations:</a:t>
          </a:r>
          <a:endParaRPr lang="en-US" sz="2500" kern="1200"/>
        </a:p>
      </dsp:txBody>
      <dsp:txXfrm>
        <a:off x="29271" y="183321"/>
        <a:ext cx="8171058" cy="541083"/>
      </dsp:txXfrm>
    </dsp:sp>
    <dsp:sp modelId="{56BA8C57-89DA-4040-A98C-F67E92725C91}">
      <dsp:nvSpPr>
        <dsp:cNvPr id="0" name=""/>
        <dsp:cNvSpPr/>
      </dsp:nvSpPr>
      <dsp:spPr>
        <a:xfrm>
          <a:off x="0" y="753675"/>
          <a:ext cx="8229600" cy="207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1750" rIns="177800" bIns="31750" numCol="1" spcCol="1270" anchor="t" anchorCtr="0">
          <a:noAutofit/>
        </a:bodyPr>
        <a:lstStyle/>
        <a:p>
          <a:pPr marL="228600" lvl="1" indent="-228600" algn="l" defTabSz="889000" rtl="0">
            <a:lnSpc>
              <a:spcPct val="90000"/>
            </a:lnSpc>
            <a:spcBef>
              <a:spcPct val="0"/>
            </a:spcBef>
            <a:spcAft>
              <a:spcPct val="20000"/>
            </a:spcAft>
            <a:buChar char="••"/>
          </a:pPr>
          <a:r>
            <a:rPr lang="en-US" sz="2000" kern="1200" smtClean="0"/>
            <a:t>Note-taking assistance</a:t>
          </a:r>
          <a:endParaRPr lang="en-US" sz="2000" kern="1200"/>
        </a:p>
        <a:p>
          <a:pPr marL="228600" lvl="1" indent="-228600" algn="l" defTabSz="889000" rtl="0">
            <a:lnSpc>
              <a:spcPct val="90000"/>
            </a:lnSpc>
            <a:spcBef>
              <a:spcPct val="0"/>
            </a:spcBef>
            <a:spcAft>
              <a:spcPct val="20000"/>
            </a:spcAft>
            <a:buChar char="••"/>
          </a:pPr>
          <a:r>
            <a:rPr lang="en-US" sz="2000" kern="1200" smtClean="0"/>
            <a:t>Braille materials or recorded lectures</a:t>
          </a:r>
          <a:endParaRPr lang="en-US" sz="2000" kern="1200"/>
        </a:p>
        <a:p>
          <a:pPr marL="228600" lvl="1" indent="-228600" algn="l" defTabSz="889000" rtl="0">
            <a:lnSpc>
              <a:spcPct val="90000"/>
            </a:lnSpc>
            <a:spcBef>
              <a:spcPct val="0"/>
            </a:spcBef>
            <a:spcAft>
              <a:spcPct val="20000"/>
            </a:spcAft>
            <a:buChar char="••"/>
          </a:pPr>
          <a:r>
            <a:rPr lang="en-US" sz="2000" kern="1200" smtClean="0"/>
            <a:t>Alternative testing</a:t>
          </a:r>
          <a:endParaRPr lang="en-US" sz="2000" kern="1200"/>
        </a:p>
        <a:p>
          <a:pPr marL="228600" lvl="1" indent="-228600" algn="l" defTabSz="889000" rtl="0">
            <a:lnSpc>
              <a:spcPct val="90000"/>
            </a:lnSpc>
            <a:spcBef>
              <a:spcPct val="0"/>
            </a:spcBef>
            <a:spcAft>
              <a:spcPct val="20000"/>
            </a:spcAft>
            <a:buChar char="••"/>
          </a:pPr>
          <a:r>
            <a:rPr lang="en-US" sz="2000" kern="1200" smtClean="0"/>
            <a:t>Preferential seating</a:t>
          </a:r>
          <a:endParaRPr lang="en-US" sz="2000" kern="1200"/>
        </a:p>
        <a:p>
          <a:pPr marL="228600" lvl="1" indent="-228600" algn="l" defTabSz="889000" rtl="0">
            <a:lnSpc>
              <a:spcPct val="90000"/>
            </a:lnSpc>
            <a:spcBef>
              <a:spcPct val="0"/>
            </a:spcBef>
            <a:spcAft>
              <a:spcPct val="20000"/>
            </a:spcAft>
            <a:buChar char="••"/>
          </a:pPr>
          <a:r>
            <a:rPr lang="en-US" sz="2000" kern="1200" smtClean="0"/>
            <a:t>Physical accommodations in classroom or laboratory</a:t>
          </a:r>
          <a:endParaRPr lang="en-US" sz="2000" kern="1200"/>
        </a:p>
        <a:p>
          <a:pPr marL="228600" lvl="1" indent="-228600" algn="l" defTabSz="889000" rtl="0">
            <a:lnSpc>
              <a:spcPct val="90000"/>
            </a:lnSpc>
            <a:spcBef>
              <a:spcPct val="0"/>
            </a:spcBef>
            <a:spcAft>
              <a:spcPct val="20000"/>
            </a:spcAft>
            <a:buChar char="••"/>
          </a:pPr>
          <a:r>
            <a:rPr lang="en-US" sz="2000" kern="1200" smtClean="0"/>
            <a:t>Assistive technologies, such as voice recognition or screen reading.</a:t>
          </a:r>
          <a:endParaRPr lang="en-US" sz="2000" kern="1200"/>
        </a:p>
      </dsp:txBody>
      <dsp:txXfrm>
        <a:off x="0" y="753675"/>
        <a:ext cx="8229600" cy="2070000"/>
      </dsp:txXfrm>
    </dsp:sp>
    <dsp:sp modelId="{F493C2C2-5A9F-44B6-87EC-41403A36E48D}">
      <dsp:nvSpPr>
        <dsp:cNvPr id="0" name=""/>
        <dsp:cNvSpPr/>
      </dsp:nvSpPr>
      <dsp:spPr>
        <a:xfrm>
          <a:off x="0" y="2823675"/>
          <a:ext cx="8229600" cy="5996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US" sz="2500" kern="1200" smtClean="0"/>
            <a:t>The higher education institution is not required to:</a:t>
          </a:r>
          <a:endParaRPr lang="en-US" sz="2500" kern="1200"/>
        </a:p>
      </dsp:txBody>
      <dsp:txXfrm>
        <a:off x="29271" y="2852946"/>
        <a:ext cx="8171058" cy="541083"/>
      </dsp:txXfrm>
    </dsp:sp>
    <dsp:sp modelId="{8EA2AEDB-53E5-4F21-9A07-5A421151FF61}">
      <dsp:nvSpPr>
        <dsp:cNvPr id="0" name=""/>
        <dsp:cNvSpPr/>
      </dsp:nvSpPr>
      <dsp:spPr>
        <a:xfrm>
          <a:off x="0" y="3423300"/>
          <a:ext cx="8229600" cy="1604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1750" rIns="177800" bIns="31750" numCol="1" spcCol="1270" anchor="t" anchorCtr="0">
          <a:noAutofit/>
        </a:bodyPr>
        <a:lstStyle/>
        <a:p>
          <a:pPr marL="228600" lvl="1" indent="-228600" algn="l" defTabSz="889000" rtl="0">
            <a:lnSpc>
              <a:spcPct val="90000"/>
            </a:lnSpc>
            <a:spcBef>
              <a:spcPct val="0"/>
            </a:spcBef>
            <a:spcAft>
              <a:spcPct val="20000"/>
            </a:spcAft>
            <a:buChar char="••"/>
          </a:pPr>
          <a:r>
            <a:rPr lang="en-US" sz="2000" kern="1200" smtClean="0"/>
            <a:t>Modify or lower the difficulty of the academic content</a:t>
          </a:r>
          <a:endParaRPr lang="en-US" sz="2000" kern="1200"/>
        </a:p>
        <a:p>
          <a:pPr marL="228600" lvl="1" indent="-228600" algn="l" defTabSz="889000" rtl="0">
            <a:lnSpc>
              <a:spcPct val="90000"/>
            </a:lnSpc>
            <a:spcBef>
              <a:spcPct val="0"/>
            </a:spcBef>
            <a:spcAft>
              <a:spcPct val="20000"/>
            </a:spcAft>
            <a:buChar char="••"/>
          </a:pPr>
          <a:r>
            <a:rPr lang="en-US" sz="2000" kern="1200" dirty="0" smtClean="0"/>
            <a:t>Provide devices or services of a personal nature, such as tutoring or personal attendants</a:t>
          </a:r>
          <a:endParaRPr lang="en-US" sz="2000" kern="1200" dirty="0"/>
        </a:p>
        <a:p>
          <a:pPr marL="228600" lvl="1" indent="-228600" algn="l" defTabSz="889000" rtl="0">
            <a:lnSpc>
              <a:spcPct val="90000"/>
            </a:lnSpc>
            <a:spcBef>
              <a:spcPct val="0"/>
            </a:spcBef>
            <a:spcAft>
              <a:spcPct val="20000"/>
            </a:spcAft>
            <a:buChar char="••"/>
          </a:pPr>
          <a:r>
            <a:rPr lang="en-US" sz="2000" kern="1200" dirty="0" smtClean="0"/>
            <a:t>Make accommodations that result in undue financial or administrative burden</a:t>
          </a:r>
          <a:endParaRPr lang="en-US" sz="2000" kern="1200" dirty="0"/>
        </a:p>
      </dsp:txBody>
      <dsp:txXfrm>
        <a:off x="0" y="3423300"/>
        <a:ext cx="8229600" cy="160425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3CA0FF-7636-4F34-9079-4CD21EC4C64D}">
      <dsp:nvSpPr>
        <dsp:cNvPr id="0" name=""/>
        <dsp:cNvSpPr/>
      </dsp:nvSpPr>
      <dsp:spPr>
        <a:xfrm>
          <a:off x="0" y="26399"/>
          <a:ext cx="8229600" cy="671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smtClean="0"/>
            <a:t>Disability Coordinator</a:t>
          </a:r>
          <a:endParaRPr lang="en-US" sz="2800" kern="1200"/>
        </a:p>
      </dsp:txBody>
      <dsp:txXfrm>
        <a:off x="32784" y="59183"/>
        <a:ext cx="8164032" cy="606012"/>
      </dsp:txXfrm>
    </dsp:sp>
    <dsp:sp modelId="{A8238EDF-DC85-4742-9710-DEC7D7EAE897}">
      <dsp:nvSpPr>
        <dsp:cNvPr id="0" name=""/>
        <dsp:cNvSpPr/>
      </dsp:nvSpPr>
      <dsp:spPr>
        <a:xfrm>
          <a:off x="0" y="697979"/>
          <a:ext cx="8229600" cy="2318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en-US" sz="2200" kern="1200" smtClean="0"/>
            <a:t>Most higher education institutions have a specific person who is responsible with making sure the school complies with federal disability laws.  </a:t>
          </a:r>
          <a:endParaRPr lang="en-US" sz="2200" kern="1200"/>
        </a:p>
        <a:p>
          <a:pPr marL="228600" lvl="1" indent="-228600" algn="l" defTabSz="977900" rtl="0">
            <a:lnSpc>
              <a:spcPct val="90000"/>
            </a:lnSpc>
            <a:spcBef>
              <a:spcPct val="0"/>
            </a:spcBef>
            <a:spcAft>
              <a:spcPct val="20000"/>
            </a:spcAft>
            <a:buChar char="••"/>
          </a:pPr>
          <a:r>
            <a:rPr lang="en-US" sz="2200" kern="1200" smtClean="0"/>
            <a:t>If you are not satisfied with the accommodations you have been provided, if your request has been denied, or you believe you have been discriminated against because of disability, approaching this person is a good first step.</a:t>
          </a:r>
          <a:endParaRPr lang="en-US" sz="2200" kern="1200"/>
        </a:p>
      </dsp:txBody>
      <dsp:txXfrm>
        <a:off x="0" y="697979"/>
        <a:ext cx="8229600" cy="2318400"/>
      </dsp:txXfrm>
    </dsp:sp>
    <dsp:sp modelId="{D3B393DF-89CE-497D-8329-852723219A0A}">
      <dsp:nvSpPr>
        <dsp:cNvPr id="0" name=""/>
        <dsp:cNvSpPr/>
      </dsp:nvSpPr>
      <dsp:spPr>
        <a:xfrm>
          <a:off x="0" y="3016379"/>
          <a:ext cx="8229600" cy="671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smtClean="0"/>
            <a:t>Grievances</a:t>
          </a:r>
          <a:endParaRPr lang="en-US" sz="2800" kern="1200"/>
        </a:p>
      </dsp:txBody>
      <dsp:txXfrm>
        <a:off x="32784" y="3049163"/>
        <a:ext cx="8164032" cy="606012"/>
      </dsp:txXfrm>
    </dsp:sp>
    <dsp:sp modelId="{70225ED2-98E9-416F-A30F-596D62BBD7AD}">
      <dsp:nvSpPr>
        <dsp:cNvPr id="0" name=""/>
        <dsp:cNvSpPr/>
      </dsp:nvSpPr>
      <dsp:spPr>
        <a:xfrm>
          <a:off x="0" y="3687960"/>
          <a:ext cx="8229600" cy="1391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en-US" sz="2200" kern="1200" dirty="0" smtClean="0"/>
            <a:t>Your school should have a policy or procedure through which you can raise concerns, usually called a grievance procedure.</a:t>
          </a:r>
          <a:endParaRPr lang="en-US" sz="2200" kern="1200" dirty="0"/>
        </a:p>
        <a:p>
          <a:pPr marL="228600" lvl="1" indent="-228600" algn="l" defTabSz="977900" rtl="0">
            <a:lnSpc>
              <a:spcPct val="90000"/>
            </a:lnSpc>
            <a:spcBef>
              <a:spcPct val="0"/>
            </a:spcBef>
            <a:spcAft>
              <a:spcPct val="20000"/>
            </a:spcAft>
            <a:buChar char="••"/>
          </a:pPr>
          <a:r>
            <a:rPr lang="en-US" sz="2200" kern="1200" smtClean="0"/>
            <a:t>You should follow your university’s procedure to raise your concerns.</a:t>
          </a:r>
          <a:endParaRPr lang="en-US" sz="2200" kern="1200"/>
        </a:p>
      </dsp:txBody>
      <dsp:txXfrm>
        <a:off x="0" y="3687960"/>
        <a:ext cx="8229600" cy="139104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67B2B8-916A-413E-8AE6-104B94F84659}">
      <dsp:nvSpPr>
        <dsp:cNvPr id="0" name=""/>
        <dsp:cNvSpPr/>
      </dsp:nvSpPr>
      <dsp:spPr>
        <a:xfrm>
          <a:off x="0" y="2279"/>
          <a:ext cx="8229600" cy="5756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smtClean="0"/>
            <a:t>Academic appeals</a:t>
          </a:r>
          <a:endParaRPr lang="en-US" sz="2400" kern="1200"/>
        </a:p>
      </dsp:txBody>
      <dsp:txXfrm>
        <a:off x="28100" y="30379"/>
        <a:ext cx="8173400" cy="519439"/>
      </dsp:txXfrm>
    </dsp:sp>
    <dsp:sp modelId="{AA075FA2-48AF-44A5-98E0-3476EC700C56}">
      <dsp:nvSpPr>
        <dsp:cNvPr id="0" name=""/>
        <dsp:cNvSpPr/>
      </dsp:nvSpPr>
      <dsp:spPr>
        <a:xfrm>
          <a:off x="0" y="577919"/>
          <a:ext cx="8229600" cy="1564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en-US" sz="1900" kern="1200" smtClean="0"/>
            <a:t>Your school should also have a process for appealing your academic grades.</a:t>
          </a:r>
          <a:endParaRPr lang="en-US" sz="1900" kern="1200"/>
        </a:p>
        <a:p>
          <a:pPr marL="171450" lvl="1" indent="-171450" algn="l" defTabSz="844550" rtl="0">
            <a:lnSpc>
              <a:spcPct val="90000"/>
            </a:lnSpc>
            <a:spcBef>
              <a:spcPct val="0"/>
            </a:spcBef>
            <a:spcAft>
              <a:spcPct val="20000"/>
            </a:spcAft>
            <a:buChar char="••"/>
          </a:pPr>
          <a:r>
            <a:rPr lang="en-US" sz="1900" kern="1200" smtClean="0"/>
            <a:t>Make sure that you are using the proper appeal route, or both, if applicable.</a:t>
          </a:r>
          <a:endParaRPr lang="en-US" sz="1900" kern="1200"/>
        </a:p>
        <a:p>
          <a:pPr marL="171450" lvl="1" indent="-171450" algn="l" defTabSz="844550" rtl="0">
            <a:lnSpc>
              <a:spcPct val="90000"/>
            </a:lnSpc>
            <a:spcBef>
              <a:spcPct val="0"/>
            </a:spcBef>
            <a:spcAft>
              <a:spcPct val="20000"/>
            </a:spcAft>
            <a:buChar char="••"/>
          </a:pPr>
          <a:r>
            <a:rPr lang="en-US" sz="1900" kern="1200" smtClean="0"/>
            <a:t>If the issue you are appealing involves a grade, it is important to also use the academic appeals process.</a:t>
          </a:r>
          <a:endParaRPr lang="en-US" sz="1900" kern="1200"/>
        </a:p>
        <a:p>
          <a:pPr marL="171450" lvl="1" indent="-171450" algn="l" defTabSz="844550" rtl="0">
            <a:lnSpc>
              <a:spcPct val="90000"/>
            </a:lnSpc>
            <a:spcBef>
              <a:spcPct val="0"/>
            </a:spcBef>
            <a:spcAft>
              <a:spcPct val="20000"/>
            </a:spcAft>
            <a:buChar char="••"/>
          </a:pPr>
          <a:r>
            <a:rPr lang="en-US" sz="1900" kern="1200" smtClean="0"/>
            <a:t>There is usually a short time frame for these appeals.</a:t>
          </a:r>
          <a:endParaRPr lang="en-US" sz="1900" kern="1200"/>
        </a:p>
      </dsp:txBody>
      <dsp:txXfrm>
        <a:off x="0" y="577919"/>
        <a:ext cx="8229600" cy="1564920"/>
      </dsp:txXfrm>
    </dsp:sp>
    <dsp:sp modelId="{1E242505-D6FF-412D-928E-17EDD375FE4C}">
      <dsp:nvSpPr>
        <dsp:cNvPr id="0" name=""/>
        <dsp:cNvSpPr/>
      </dsp:nvSpPr>
      <dsp:spPr>
        <a:xfrm>
          <a:off x="0" y="2142840"/>
          <a:ext cx="8229600" cy="5756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smtClean="0"/>
            <a:t>Office for Civil Rights of the U.S. Department of Education</a:t>
          </a:r>
          <a:endParaRPr lang="en-US" sz="2400" kern="1200"/>
        </a:p>
      </dsp:txBody>
      <dsp:txXfrm>
        <a:off x="28100" y="2170940"/>
        <a:ext cx="8173400" cy="519439"/>
      </dsp:txXfrm>
    </dsp:sp>
    <dsp:sp modelId="{95186AF6-7C47-44A0-AFD2-D10109FD4E28}">
      <dsp:nvSpPr>
        <dsp:cNvPr id="0" name=""/>
        <dsp:cNvSpPr/>
      </dsp:nvSpPr>
      <dsp:spPr>
        <a:xfrm>
          <a:off x="0" y="2718479"/>
          <a:ext cx="8229600" cy="238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en-US" sz="1900" kern="1200" dirty="0" smtClean="0"/>
            <a:t>If you feel you have been discriminated against based on disability (including failure to make reasonable accommodations), is to file a complaint with the federal Office for Civil Rights</a:t>
          </a:r>
          <a:endParaRPr lang="en-US" sz="1900" kern="1200" dirty="0"/>
        </a:p>
        <a:p>
          <a:pPr marL="171450" lvl="1" indent="-171450" algn="l" defTabSz="844550" rtl="0">
            <a:lnSpc>
              <a:spcPct val="90000"/>
            </a:lnSpc>
            <a:spcBef>
              <a:spcPct val="0"/>
            </a:spcBef>
            <a:spcAft>
              <a:spcPct val="20000"/>
            </a:spcAft>
            <a:buChar char="••"/>
          </a:pPr>
          <a:r>
            <a:rPr lang="en-US" sz="1900" kern="1200" dirty="0" smtClean="0"/>
            <a:t>OCR complaints can be used for a single student or a group of students.</a:t>
          </a:r>
          <a:endParaRPr lang="en-US" sz="1900" kern="1200" dirty="0"/>
        </a:p>
        <a:p>
          <a:pPr marL="171450" lvl="1" indent="-171450" algn="l" defTabSz="844550" rtl="0">
            <a:lnSpc>
              <a:spcPct val="90000"/>
            </a:lnSpc>
            <a:spcBef>
              <a:spcPct val="0"/>
            </a:spcBef>
            <a:spcAft>
              <a:spcPct val="20000"/>
            </a:spcAft>
            <a:buChar char="••"/>
          </a:pPr>
          <a:r>
            <a:rPr lang="en-US" sz="1900" kern="1200" dirty="0" smtClean="0"/>
            <a:t>OCR complaints must be filed within 180 days of the discrimination except in certain circumstances.</a:t>
          </a:r>
          <a:endParaRPr lang="en-US" sz="1900" kern="1200" dirty="0"/>
        </a:p>
        <a:p>
          <a:pPr marL="171450" lvl="1" indent="-171450" algn="l" defTabSz="844550" rtl="0">
            <a:lnSpc>
              <a:spcPct val="90000"/>
            </a:lnSpc>
            <a:spcBef>
              <a:spcPct val="0"/>
            </a:spcBef>
            <a:spcAft>
              <a:spcPct val="20000"/>
            </a:spcAft>
            <a:buChar char="••"/>
          </a:pPr>
          <a:r>
            <a:rPr lang="en-US" sz="1900" kern="1200" dirty="0" smtClean="0"/>
            <a:t>Find out more at </a:t>
          </a:r>
          <a:r>
            <a:rPr lang="en-US" sz="1900" kern="1200" dirty="0" smtClean="0">
              <a:hlinkClick xmlns:r="http://schemas.openxmlformats.org/officeDocument/2006/relationships" r:id="rId1"/>
            </a:rPr>
            <a:t>http://www2.ed.gov/about/offices/list/ocr/docs/howto.html</a:t>
          </a:r>
          <a:endParaRPr lang="en-US" sz="1900" kern="1200" dirty="0"/>
        </a:p>
      </dsp:txBody>
      <dsp:txXfrm>
        <a:off x="0" y="2718479"/>
        <a:ext cx="8229600" cy="238464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D32992-58D5-47CC-94CC-A6889C233A11}">
      <dsp:nvSpPr>
        <dsp:cNvPr id="0" name=""/>
        <dsp:cNvSpPr/>
      </dsp:nvSpPr>
      <dsp:spPr>
        <a:xfrm>
          <a:off x="0" y="0"/>
          <a:ext cx="8229600" cy="35528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1" kern="1200" dirty="0" smtClean="0"/>
            <a:t>Voting </a:t>
          </a:r>
          <a:r>
            <a:rPr lang="en-US" sz="1800" kern="1200" dirty="0" smtClean="0"/>
            <a:t>→ in Delaware adult citizens have the right to vote, even if you have a disability!</a:t>
          </a:r>
          <a:endParaRPr lang="en-US" sz="1800" kern="1200" dirty="0"/>
        </a:p>
        <a:p>
          <a:pPr marL="171450" lvl="1" indent="-171450" algn="l" defTabSz="711200" rtl="0">
            <a:lnSpc>
              <a:spcPct val="90000"/>
            </a:lnSpc>
            <a:spcBef>
              <a:spcPct val="0"/>
            </a:spcBef>
            <a:spcAft>
              <a:spcPct val="15000"/>
            </a:spcAft>
            <a:buChar char="••"/>
          </a:pPr>
          <a:r>
            <a:rPr lang="en-US" sz="1600" b="1" kern="1200" dirty="0" smtClean="0"/>
            <a:t>A person with a disability, even with a guardian, can still vote UNLESS </a:t>
          </a:r>
          <a:endParaRPr lang="en-US" sz="1600" kern="1200" dirty="0"/>
        </a:p>
        <a:p>
          <a:pPr marL="228600" lvl="2" indent="-114300" algn="l" defTabSz="622300" rtl="0">
            <a:lnSpc>
              <a:spcPct val="90000"/>
            </a:lnSpc>
            <a:spcBef>
              <a:spcPct val="0"/>
            </a:spcBef>
            <a:spcAft>
              <a:spcPct val="15000"/>
            </a:spcAft>
            <a:buChar char="••"/>
          </a:pPr>
          <a:r>
            <a:rPr lang="en-US" sz="1400" kern="1200" dirty="0" smtClean="0"/>
            <a:t>a judge removes the right of a person with a disability to vote in a written court order </a:t>
          </a:r>
          <a:endParaRPr lang="en-US" sz="1400" kern="1200" dirty="0"/>
        </a:p>
        <a:p>
          <a:pPr marL="228600" lvl="2" indent="-114300" algn="l" defTabSz="622300" rtl="0">
            <a:lnSpc>
              <a:spcPct val="90000"/>
            </a:lnSpc>
            <a:spcBef>
              <a:spcPct val="0"/>
            </a:spcBef>
            <a:spcAft>
              <a:spcPct val="15000"/>
            </a:spcAft>
            <a:buChar char="••"/>
          </a:pPr>
          <a:r>
            <a:rPr lang="en-US" sz="1400" kern="1200" dirty="0" smtClean="0"/>
            <a:t>The court order must state that the person’s mental disability prevents their use of basic voting judgment.</a:t>
          </a:r>
          <a:endParaRPr lang="en-US" sz="1400" kern="1200" dirty="0"/>
        </a:p>
        <a:p>
          <a:pPr marL="228600" lvl="2" indent="-114300" algn="l" defTabSz="533400" rtl="0">
            <a:lnSpc>
              <a:spcPct val="90000"/>
            </a:lnSpc>
            <a:spcBef>
              <a:spcPct val="0"/>
            </a:spcBef>
            <a:spcAft>
              <a:spcPct val="15000"/>
            </a:spcAft>
            <a:buChar char="••"/>
          </a:pPr>
          <a:endParaRPr lang="en-US" sz="1200" kern="1200" dirty="0"/>
        </a:p>
        <a:p>
          <a:pPr marL="171450" lvl="1" indent="-171450" algn="l" defTabSz="711200" rtl="0">
            <a:lnSpc>
              <a:spcPct val="90000"/>
            </a:lnSpc>
            <a:spcBef>
              <a:spcPct val="0"/>
            </a:spcBef>
            <a:spcAft>
              <a:spcPct val="15000"/>
            </a:spcAft>
            <a:buChar char="••"/>
          </a:pPr>
          <a:r>
            <a:rPr lang="en-US" sz="1600" kern="1200" dirty="0" smtClean="0"/>
            <a:t>You  should know that you can register to vote: </a:t>
          </a:r>
          <a:endParaRPr lang="en-US" sz="1600" kern="1200" dirty="0"/>
        </a:p>
        <a:p>
          <a:pPr marL="228600" lvl="2" indent="-114300" algn="l" defTabSz="622300" rtl="0">
            <a:lnSpc>
              <a:spcPct val="90000"/>
            </a:lnSpc>
            <a:spcBef>
              <a:spcPct val="0"/>
            </a:spcBef>
            <a:spcAft>
              <a:spcPct val="15000"/>
            </a:spcAft>
            <a:buChar char="••"/>
          </a:pPr>
          <a:r>
            <a:rPr lang="en-US" sz="1400" kern="1200" dirty="0" smtClean="0"/>
            <a:t>As soon as you turn 18; or</a:t>
          </a:r>
          <a:endParaRPr lang="en-US" sz="1400" kern="1200" dirty="0"/>
        </a:p>
        <a:p>
          <a:pPr marL="228600" lvl="2" indent="-114300" algn="l" defTabSz="622300" rtl="0">
            <a:lnSpc>
              <a:spcPct val="90000"/>
            </a:lnSpc>
            <a:spcBef>
              <a:spcPct val="0"/>
            </a:spcBef>
            <a:spcAft>
              <a:spcPct val="15000"/>
            </a:spcAft>
            <a:buChar char="••"/>
          </a:pPr>
          <a:r>
            <a:rPr lang="en-US" sz="1400" kern="1200" dirty="0" smtClean="0"/>
            <a:t>Before you turn 18 if you will be 18 on the date of the next General Election</a:t>
          </a:r>
          <a:endParaRPr lang="en-US" sz="1400" kern="1200" dirty="0"/>
        </a:p>
        <a:p>
          <a:pPr marL="171450" lvl="1" indent="-171450" algn="l" defTabSz="711200" rtl="0">
            <a:lnSpc>
              <a:spcPct val="90000"/>
            </a:lnSpc>
            <a:spcBef>
              <a:spcPct val="0"/>
            </a:spcBef>
            <a:spcAft>
              <a:spcPct val="15000"/>
            </a:spcAft>
            <a:buChar char="••"/>
          </a:pPr>
          <a:r>
            <a:rPr lang="en-US" sz="1600" kern="1200" dirty="0" smtClean="0"/>
            <a:t>If you are a Delaware voter but are unable to go to your polling place to vote because of being a student away from home, you can apply for an absentee ballot to cast your vote by mail or electronically.</a:t>
          </a:r>
          <a:endParaRPr lang="en-US" sz="1600" kern="1200" dirty="0"/>
        </a:p>
      </dsp:txBody>
      <dsp:txXfrm>
        <a:off x="1844278" y="0"/>
        <a:ext cx="6385321" cy="3552832"/>
      </dsp:txXfrm>
    </dsp:sp>
    <dsp:sp modelId="{3D0C25C3-CF17-4760-8204-17C4C0F9DB7A}">
      <dsp:nvSpPr>
        <dsp:cNvPr id="0" name=""/>
        <dsp:cNvSpPr/>
      </dsp:nvSpPr>
      <dsp:spPr>
        <a:xfrm>
          <a:off x="198358" y="982983"/>
          <a:ext cx="1645920" cy="1586865"/>
        </a:xfrm>
        <a:prstGeom prst="roundRect">
          <a:avLst>
            <a:gd name="adj" fmla="val 1000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97E12BC-C8C7-4AC9-897F-8F4FF7852053}">
      <dsp:nvSpPr>
        <dsp:cNvPr id="0" name=""/>
        <dsp:cNvSpPr/>
      </dsp:nvSpPr>
      <dsp:spPr>
        <a:xfrm>
          <a:off x="0" y="3751190"/>
          <a:ext cx="8229600" cy="14285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b="1" kern="1200" dirty="0" smtClean="0"/>
            <a:t>Selective Service </a:t>
          </a:r>
          <a:r>
            <a:rPr lang="en-US" sz="1800" kern="1200" dirty="0" smtClean="0"/>
            <a:t>→</a:t>
          </a:r>
          <a:r>
            <a:rPr lang="en-US" sz="1800" b="0" kern="1200" dirty="0" smtClean="0"/>
            <a:t> </a:t>
          </a:r>
          <a:r>
            <a:rPr lang="en-US" sz="1600" b="0" kern="1200" dirty="0" smtClean="0"/>
            <a:t>if </a:t>
          </a:r>
          <a:r>
            <a:rPr lang="en-US" sz="1600" kern="1200" dirty="0" smtClean="0"/>
            <a:t>you are male, you must register for the Selective Service System within 30 days of your 18th birthday, even if you have a disability.  Registration is required to apply for federal employment, some job training programs, and federal student loans.</a:t>
          </a:r>
          <a:endParaRPr lang="en-US" sz="1600" kern="1200" dirty="0"/>
        </a:p>
      </dsp:txBody>
      <dsp:txXfrm>
        <a:off x="1844278" y="3751190"/>
        <a:ext cx="6385321" cy="1428595"/>
      </dsp:txXfrm>
    </dsp:sp>
    <dsp:sp modelId="{3031F67A-3560-4636-A3A0-694A8823229C}">
      <dsp:nvSpPr>
        <dsp:cNvPr id="0" name=""/>
        <dsp:cNvSpPr/>
      </dsp:nvSpPr>
      <dsp:spPr>
        <a:xfrm>
          <a:off x="531640" y="3886202"/>
          <a:ext cx="992358" cy="1121405"/>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29000" r="-29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F0C246-B496-4EE4-9A81-D511EB323D3D}">
      <dsp:nvSpPr>
        <dsp:cNvPr id="0" name=""/>
        <dsp:cNvSpPr/>
      </dsp:nvSpPr>
      <dsp:spPr>
        <a:xfrm>
          <a:off x="0" y="40049"/>
          <a:ext cx="8229600" cy="9945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US" sz="2500" kern="1200" dirty="0" smtClean="0"/>
            <a:t>Assists people with disabilities to prepare for, get, and keep jobs.  Services may include:</a:t>
          </a:r>
          <a:endParaRPr lang="en-US" sz="2500" kern="1200" dirty="0"/>
        </a:p>
      </dsp:txBody>
      <dsp:txXfrm>
        <a:off x="48547" y="88596"/>
        <a:ext cx="8132506" cy="897406"/>
      </dsp:txXfrm>
    </dsp:sp>
    <dsp:sp modelId="{3B61F818-5401-41E4-97CF-B90A796150C7}">
      <dsp:nvSpPr>
        <dsp:cNvPr id="0" name=""/>
        <dsp:cNvSpPr/>
      </dsp:nvSpPr>
      <dsp:spPr>
        <a:xfrm>
          <a:off x="0" y="1034549"/>
          <a:ext cx="8229600" cy="372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1750" rIns="177800" bIns="3175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smtClean="0"/>
            <a:t>Assessment</a:t>
          </a:r>
          <a:endParaRPr lang="en-US" sz="2000" kern="1200" dirty="0"/>
        </a:p>
        <a:p>
          <a:pPr marL="228600" lvl="1" indent="-228600" algn="l" defTabSz="889000" rtl="0">
            <a:lnSpc>
              <a:spcPct val="90000"/>
            </a:lnSpc>
            <a:spcBef>
              <a:spcPct val="0"/>
            </a:spcBef>
            <a:spcAft>
              <a:spcPct val="20000"/>
            </a:spcAft>
            <a:buChar char="••"/>
          </a:pPr>
          <a:r>
            <a:rPr lang="en-US" sz="2000" kern="1200" dirty="0" smtClean="0"/>
            <a:t>Counseling and guidance</a:t>
          </a:r>
          <a:endParaRPr lang="en-US" sz="2000" kern="1200" dirty="0"/>
        </a:p>
        <a:p>
          <a:pPr marL="228600" lvl="1" indent="-228600" algn="l" defTabSz="889000" rtl="0">
            <a:lnSpc>
              <a:spcPct val="90000"/>
            </a:lnSpc>
            <a:spcBef>
              <a:spcPct val="0"/>
            </a:spcBef>
            <a:spcAft>
              <a:spcPct val="20000"/>
            </a:spcAft>
            <a:buChar char="••"/>
          </a:pPr>
          <a:r>
            <a:rPr lang="en-US" sz="2000" kern="1200" dirty="0" smtClean="0"/>
            <a:t>Information and referral</a:t>
          </a:r>
          <a:endParaRPr lang="en-US" sz="2000" kern="1200" dirty="0"/>
        </a:p>
        <a:p>
          <a:pPr marL="228600" lvl="1" indent="-228600" algn="l" defTabSz="889000" rtl="0">
            <a:lnSpc>
              <a:spcPct val="90000"/>
            </a:lnSpc>
            <a:spcBef>
              <a:spcPct val="0"/>
            </a:spcBef>
            <a:spcAft>
              <a:spcPct val="20000"/>
            </a:spcAft>
            <a:buChar char="••"/>
          </a:pPr>
          <a:r>
            <a:rPr lang="en-US" sz="2000" kern="1200" dirty="0" smtClean="0"/>
            <a:t>Physical/mental restoration services</a:t>
          </a:r>
          <a:endParaRPr lang="en-US" sz="2000" kern="1200" dirty="0"/>
        </a:p>
        <a:p>
          <a:pPr marL="228600" lvl="1" indent="-228600" algn="l" defTabSz="889000" rtl="0">
            <a:lnSpc>
              <a:spcPct val="90000"/>
            </a:lnSpc>
            <a:spcBef>
              <a:spcPct val="0"/>
            </a:spcBef>
            <a:spcAft>
              <a:spcPct val="20000"/>
            </a:spcAft>
            <a:buChar char="••"/>
          </a:pPr>
          <a:r>
            <a:rPr lang="en-US" sz="2000" kern="1200" dirty="0" smtClean="0"/>
            <a:t>Rehabilitation technology</a:t>
          </a:r>
          <a:endParaRPr lang="en-US" sz="2000" kern="1200" dirty="0"/>
        </a:p>
        <a:p>
          <a:pPr marL="228600" lvl="1" indent="-228600" algn="l" defTabSz="889000" rtl="0">
            <a:lnSpc>
              <a:spcPct val="90000"/>
            </a:lnSpc>
            <a:spcBef>
              <a:spcPct val="0"/>
            </a:spcBef>
            <a:spcAft>
              <a:spcPct val="20000"/>
            </a:spcAft>
            <a:buChar char="••"/>
          </a:pPr>
          <a:r>
            <a:rPr lang="en-US" sz="2000" kern="1200" dirty="0" smtClean="0"/>
            <a:t>Skill training</a:t>
          </a:r>
          <a:endParaRPr lang="en-US" sz="2000" kern="1200" dirty="0"/>
        </a:p>
        <a:p>
          <a:pPr marL="228600" lvl="1" indent="-228600" algn="l" defTabSz="889000" rtl="0">
            <a:lnSpc>
              <a:spcPct val="90000"/>
            </a:lnSpc>
            <a:spcBef>
              <a:spcPct val="0"/>
            </a:spcBef>
            <a:spcAft>
              <a:spcPct val="20000"/>
            </a:spcAft>
            <a:buChar char="••"/>
          </a:pPr>
          <a:r>
            <a:rPr lang="en-US" sz="2000" kern="1200" dirty="0" smtClean="0"/>
            <a:t>Job placement assistance</a:t>
          </a:r>
          <a:endParaRPr lang="en-US" sz="2000" kern="1200" dirty="0"/>
        </a:p>
        <a:p>
          <a:pPr marL="228600" lvl="1" indent="-228600" algn="l" defTabSz="889000" rtl="0">
            <a:lnSpc>
              <a:spcPct val="90000"/>
            </a:lnSpc>
            <a:spcBef>
              <a:spcPct val="0"/>
            </a:spcBef>
            <a:spcAft>
              <a:spcPct val="20000"/>
            </a:spcAft>
            <a:buChar char="••"/>
          </a:pPr>
          <a:r>
            <a:rPr lang="en-US" sz="2000" kern="1200" dirty="0" smtClean="0"/>
            <a:t>Interpreter services (may also be a responsibility of the university/school)</a:t>
          </a:r>
          <a:endParaRPr lang="en-US" sz="2000" kern="1200" dirty="0"/>
        </a:p>
        <a:p>
          <a:pPr marL="228600" lvl="1" indent="-228600" algn="l" defTabSz="889000" rtl="0">
            <a:lnSpc>
              <a:spcPct val="90000"/>
            </a:lnSpc>
            <a:spcBef>
              <a:spcPct val="0"/>
            </a:spcBef>
            <a:spcAft>
              <a:spcPct val="20000"/>
            </a:spcAft>
            <a:buChar char="••"/>
          </a:pPr>
          <a:r>
            <a:rPr lang="en-US" sz="2000" kern="1200" dirty="0" smtClean="0"/>
            <a:t>Supported employment services</a:t>
          </a:r>
          <a:endParaRPr lang="en-US" sz="2000" kern="1200" dirty="0"/>
        </a:p>
        <a:p>
          <a:pPr marL="228600" lvl="1" indent="-228600" algn="l" defTabSz="889000" rtl="0">
            <a:lnSpc>
              <a:spcPct val="90000"/>
            </a:lnSpc>
            <a:spcBef>
              <a:spcPct val="0"/>
            </a:spcBef>
            <a:spcAft>
              <a:spcPct val="20000"/>
            </a:spcAft>
            <a:buChar char="••"/>
          </a:pPr>
          <a:r>
            <a:rPr lang="en-US" sz="2000" kern="1200" dirty="0" smtClean="0"/>
            <a:t>Pay for tuition, books, tutors, transportation and other needs related to the pursuit of higher education </a:t>
          </a:r>
          <a:endParaRPr lang="en-US" sz="2000" kern="1200" dirty="0"/>
        </a:p>
      </dsp:txBody>
      <dsp:txXfrm>
        <a:off x="0" y="1034549"/>
        <a:ext cx="8229600" cy="3726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266E9C-6C3B-48FC-856E-54948D88B5B8}">
      <dsp:nvSpPr>
        <dsp:cNvPr id="0" name=""/>
        <dsp:cNvSpPr/>
      </dsp:nvSpPr>
      <dsp:spPr>
        <a:xfrm>
          <a:off x="0" y="302279"/>
          <a:ext cx="8229600" cy="22510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The </a:t>
          </a:r>
          <a:r>
            <a:rPr lang="en-US" sz="2600" kern="1200" dirty="0" smtClean="0">
              <a:solidFill>
                <a:schemeClr val="accent5"/>
              </a:solidFill>
            </a:rPr>
            <a:t>DVR Transition Services </a:t>
          </a:r>
          <a:r>
            <a:rPr lang="en-US" sz="2600" kern="1200" dirty="0" smtClean="0"/>
            <a:t>program assists students transitioning from high school to adult life.  It is in all 19 public school districts in Delaware.  It is also in alternative and private high schools in the state.  The program provides students links to adult services and employment.</a:t>
          </a:r>
          <a:endParaRPr lang="en-US" sz="2600" kern="1200" dirty="0"/>
        </a:p>
      </dsp:txBody>
      <dsp:txXfrm>
        <a:off x="109889" y="412168"/>
        <a:ext cx="8009822" cy="2031302"/>
      </dsp:txXfrm>
    </dsp:sp>
    <dsp:sp modelId="{618D1906-C131-4EE6-B7FC-6D7147F49715}">
      <dsp:nvSpPr>
        <dsp:cNvPr id="0" name=""/>
        <dsp:cNvSpPr/>
      </dsp:nvSpPr>
      <dsp:spPr>
        <a:xfrm>
          <a:off x="0" y="2628239"/>
          <a:ext cx="8229600" cy="22510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solidFill>
                <a:schemeClr val="accent5"/>
              </a:solidFill>
            </a:rPr>
            <a:t>Supported Education at the Delaware Technical &amp; Community College </a:t>
          </a:r>
          <a:r>
            <a:rPr lang="en-US" sz="2600" kern="1200" dirty="0" smtClean="0"/>
            <a:t>(</a:t>
          </a:r>
          <a:r>
            <a:rPr lang="en-US" sz="2600" kern="1200" dirty="0" smtClean="0">
              <a:solidFill>
                <a:schemeClr val="accent5"/>
              </a:solidFill>
            </a:rPr>
            <a:t>DTCC</a:t>
          </a:r>
          <a:r>
            <a:rPr lang="en-US" sz="2600" kern="1200" dirty="0" smtClean="0"/>
            <a:t>) is a program for students with disabilities who are beginning their first year of college.  This program provides educational supports for transition students enrolled in remedial programs at DTCC.</a:t>
          </a:r>
          <a:endParaRPr lang="en-US" sz="2600" kern="1200" dirty="0"/>
        </a:p>
      </dsp:txBody>
      <dsp:txXfrm>
        <a:off x="109889" y="2738128"/>
        <a:ext cx="8009822" cy="20313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4BF0C0-A425-4F93-80B8-54DF95EC1AA5}">
      <dsp:nvSpPr>
        <dsp:cNvPr id="0" name=""/>
        <dsp:cNvSpPr/>
      </dsp:nvSpPr>
      <dsp:spPr>
        <a:xfrm>
          <a:off x="2571" y="40348"/>
          <a:ext cx="2507456" cy="90002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en-US" sz="2400" kern="1200" dirty="0" smtClean="0"/>
            <a:t>SAT and ACT</a:t>
          </a:r>
          <a:endParaRPr lang="en-US" sz="2400" kern="1200" dirty="0"/>
        </a:p>
      </dsp:txBody>
      <dsp:txXfrm>
        <a:off x="2571" y="40348"/>
        <a:ext cx="2507456" cy="900023"/>
      </dsp:txXfrm>
    </dsp:sp>
    <dsp:sp modelId="{68F3F9EB-48AE-4C14-A4E7-705F3C70E9C7}">
      <dsp:nvSpPr>
        <dsp:cNvPr id="0" name=""/>
        <dsp:cNvSpPr/>
      </dsp:nvSpPr>
      <dsp:spPr>
        <a:xfrm>
          <a:off x="2571" y="940371"/>
          <a:ext cx="2507456" cy="420087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rtl="0">
            <a:lnSpc>
              <a:spcPct val="90000"/>
            </a:lnSpc>
            <a:spcBef>
              <a:spcPct val="0"/>
            </a:spcBef>
            <a:spcAft>
              <a:spcPct val="15000"/>
            </a:spcAft>
            <a:buChar char="••"/>
          </a:pPr>
          <a:r>
            <a:rPr lang="en-US" sz="1400" kern="1200" dirty="0" smtClean="0"/>
            <a:t>College </a:t>
          </a:r>
          <a:r>
            <a:rPr lang="en-US" sz="1400" kern="1200" dirty="0" smtClean="0"/>
            <a:t>admission </a:t>
          </a:r>
          <a:r>
            <a:rPr lang="en-US" sz="1400" kern="1200" dirty="0" smtClean="0"/>
            <a:t>tests (SAT covers </a:t>
          </a:r>
          <a:r>
            <a:rPr lang="en-US" sz="1400" kern="1200" dirty="0" smtClean="0"/>
            <a:t>reading, writing, and </a:t>
          </a:r>
          <a:r>
            <a:rPr lang="en-US" sz="1400" kern="1200" dirty="0" smtClean="0"/>
            <a:t>math; ACT covers English, math, science, reading and there is an optional writing component).</a:t>
          </a:r>
          <a:endParaRPr lang="en-US" sz="1400" kern="1200" dirty="0"/>
        </a:p>
        <a:p>
          <a:pPr marL="114300" lvl="1" indent="-114300" algn="l" defTabSz="622300" rtl="0">
            <a:lnSpc>
              <a:spcPct val="90000"/>
            </a:lnSpc>
            <a:spcBef>
              <a:spcPct val="0"/>
            </a:spcBef>
            <a:spcAft>
              <a:spcPct val="15000"/>
            </a:spcAft>
            <a:buChar char="••"/>
          </a:pPr>
          <a:endParaRPr lang="en-US" sz="1400" kern="1200" dirty="0"/>
        </a:p>
        <a:p>
          <a:pPr marL="114300" lvl="1" indent="-114300" algn="l" defTabSz="622300" rtl="0">
            <a:lnSpc>
              <a:spcPct val="90000"/>
            </a:lnSpc>
            <a:spcBef>
              <a:spcPct val="0"/>
            </a:spcBef>
            <a:spcAft>
              <a:spcPct val="15000"/>
            </a:spcAft>
            <a:buChar char="••"/>
          </a:pPr>
          <a:r>
            <a:rPr lang="en-US" sz="1400" kern="1200" dirty="0" smtClean="0"/>
            <a:t>You may be eligible for an accommodation when you take the </a:t>
          </a:r>
          <a:r>
            <a:rPr lang="en-US" sz="1400" kern="1200" dirty="0" smtClean="0"/>
            <a:t>SAT or ACT,  </a:t>
          </a:r>
          <a:r>
            <a:rPr lang="en-US" sz="1400" kern="1200" dirty="0" smtClean="0"/>
            <a:t>if your disability affects your ability to take a test.</a:t>
          </a:r>
          <a:endParaRPr lang="en-US" sz="1400" kern="1200" dirty="0"/>
        </a:p>
        <a:p>
          <a:pPr marL="114300" lvl="1" indent="-114300" algn="l" defTabSz="622300" rtl="0">
            <a:lnSpc>
              <a:spcPct val="90000"/>
            </a:lnSpc>
            <a:spcBef>
              <a:spcPct val="0"/>
            </a:spcBef>
            <a:spcAft>
              <a:spcPct val="15000"/>
            </a:spcAft>
            <a:buChar char="••"/>
          </a:pPr>
          <a:endParaRPr lang="en-US" sz="1400" kern="1200" dirty="0"/>
        </a:p>
        <a:p>
          <a:pPr marL="114300" lvl="1" indent="-114300" algn="l" defTabSz="622300" rtl="0">
            <a:lnSpc>
              <a:spcPct val="90000"/>
            </a:lnSpc>
            <a:spcBef>
              <a:spcPct val="0"/>
            </a:spcBef>
            <a:spcAft>
              <a:spcPct val="15000"/>
            </a:spcAft>
            <a:buChar char="••"/>
          </a:pPr>
          <a:r>
            <a:rPr lang="en-US" sz="1400" kern="1200" dirty="0" smtClean="0"/>
            <a:t>You will need to provide documentation of your disability that states what your disability is and how your disability impacts your ability to take a test.</a:t>
          </a:r>
          <a:endParaRPr lang="en-US" sz="1400" kern="1200" dirty="0"/>
        </a:p>
      </dsp:txBody>
      <dsp:txXfrm>
        <a:off x="2571" y="940371"/>
        <a:ext cx="2507456" cy="4200879"/>
      </dsp:txXfrm>
    </dsp:sp>
    <dsp:sp modelId="{C6F419AB-AC1A-446B-AC43-2C7854FE8555}">
      <dsp:nvSpPr>
        <dsp:cNvPr id="0" name=""/>
        <dsp:cNvSpPr/>
      </dsp:nvSpPr>
      <dsp:spPr>
        <a:xfrm>
          <a:off x="2861071" y="40348"/>
          <a:ext cx="2507456" cy="90002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en-US" sz="2400" kern="1200" dirty="0" smtClean="0"/>
            <a:t>ASSET and ACT COMPASS</a:t>
          </a:r>
          <a:endParaRPr lang="en-US" sz="2400" kern="1200" dirty="0"/>
        </a:p>
      </dsp:txBody>
      <dsp:txXfrm>
        <a:off x="2861071" y="40348"/>
        <a:ext cx="2507456" cy="900023"/>
      </dsp:txXfrm>
    </dsp:sp>
    <dsp:sp modelId="{241F20F3-26F6-449D-AE35-2DB40D5496D1}">
      <dsp:nvSpPr>
        <dsp:cNvPr id="0" name=""/>
        <dsp:cNvSpPr/>
      </dsp:nvSpPr>
      <dsp:spPr>
        <a:xfrm>
          <a:off x="2861071" y="940371"/>
          <a:ext cx="2507456" cy="420087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r>
            <a:rPr lang="en-US" altLang="en-US" sz="1800" kern="1200" dirty="0" smtClean="0"/>
            <a:t>ASSET – often used by community and technical colleges</a:t>
          </a:r>
          <a:endParaRPr lang="en-US" sz="1800" kern="1200" dirty="0"/>
        </a:p>
        <a:p>
          <a:pPr marL="171450" lvl="1" indent="-171450" algn="l" defTabSz="800100">
            <a:lnSpc>
              <a:spcPct val="90000"/>
            </a:lnSpc>
            <a:spcBef>
              <a:spcPct val="0"/>
            </a:spcBef>
            <a:spcAft>
              <a:spcPct val="15000"/>
            </a:spcAft>
            <a:buChar char="••"/>
          </a:pPr>
          <a:endParaRPr lang="en-US" altLang="en-US" sz="1800" kern="1200" dirty="0"/>
        </a:p>
        <a:p>
          <a:pPr marL="171450" lvl="1" indent="-171450" algn="l" defTabSz="800100">
            <a:lnSpc>
              <a:spcPct val="90000"/>
            </a:lnSpc>
            <a:spcBef>
              <a:spcPct val="0"/>
            </a:spcBef>
            <a:spcAft>
              <a:spcPct val="15000"/>
            </a:spcAft>
            <a:buChar char="••"/>
          </a:pPr>
          <a:r>
            <a:rPr lang="en-US" altLang="en-US" sz="1800" kern="1200" dirty="0" smtClean="0"/>
            <a:t>ACT COMPASS – evaluates students in the areas of Reading, Writing Skills, Writing Essay, Math, and English as a Second Language.  Sometimes used by two-year colleges</a:t>
          </a:r>
          <a:endParaRPr lang="en-US" altLang="en-US" sz="1800" kern="1200" dirty="0"/>
        </a:p>
      </dsp:txBody>
      <dsp:txXfrm>
        <a:off x="2861071" y="940371"/>
        <a:ext cx="2507456" cy="4200879"/>
      </dsp:txXfrm>
    </dsp:sp>
    <dsp:sp modelId="{6E277F5A-7787-4260-8E93-0E4AC6D7C74B}">
      <dsp:nvSpPr>
        <dsp:cNvPr id="0" name=""/>
        <dsp:cNvSpPr/>
      </dsp:nvSpPr>
      <dsp:spPr>
        <a:xfrm>
          <a:off x="5719571" y="40348"/>
          <a:ext cx="2507456" cy="90002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a:lnSpc>
              <a:spcPct val="90000"/>
            </a:lnSpc>
            <a:spcBef>
              <a:spcPct val="0"/>
            </a:spcBef>
            <a:spcAft>
              <a:spcPct val="35000"/>
            </a:spcAft>
          </a:pPr>
          <a:r>
            <a:rPr lang="en-US" sz="1800" kern="1200" dirty="0" smtClean="0"/>
            <a:t>Examples of specific standardized testing accommodations</a:t>
          </a:r>
          <a:endParaRPr lang="en-US" sz="1800" kern="1200" dirty="0"/>
        </a:p>
      </dsp:txBody>
      <dsp:txXfrm>
        <a:off x="5719571" y="40348"/>
        <a:ext cx="2507456" cy="900023"/>
      </dsp:txXfrm>
    </dsp:sp>
    <dsp:sp modelId="{BAE4E4F3-D6BD-4627-BF66-280DB0C78BC3}">
      <dsp:nvSpPr>
        <dsp:cNvPr id="0" name=""/>
        <dsp:cNvSpPr/>
      </dsp:nvSpPr>
      <dsp:spPr>
        <a:xfrm>
          <a:off x="5719571" y="940371"/>
          <a:ext cx="2507456" cy="420087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r>
            <a:rPr lang="en-US" sz="1800" kern="1200" dirty="0" smtClean="0"/>
            <a:t>Extended time (your request will need to specify how much extra time you need, such as time-and-a-half)</a:t>
          </a:r>
          <a:endParaRPr lang="en-US" sz="1800" kern="1200" dirty="0"/>
        </a:p>
        <a:p>
          <a:pPr marL="171450" lvl="1" indent="-171450" algn="l" defTabSz="800100" rtl="0">
            <a:lnSpc>
              <a:spcPct val="90000"/>
            </a:lnSpc>
            <a:spcBef>
              <a:spcPct val="0"/>
            </a:spcBef>
            <a:spcAft>
              <a:spcPct val="15000"/>
            </a:spcAft>
            <a:buChar char="••"/>
          </a:pPr>
          <a:endParaRPr lang="en-US" sz="1800" kern="1200" dirty="0"/>
        </a:p>
        <a:p>
          <a:pPr marL="171450" lvl="1" indent="-171450" algn="l" defTabSz="800100" rtl="0">
            <a:lnSpc>
              <a:spcPct val="90000"/>
            </a:lnSpc>
            <a:spcBef>
              <a:spcPct val="0"/>
            </a:spcBef>
            <a:spcAft>
              <a:spcPct val="15000"/>
            </a:spcAft>
            <a:buChar char="••"/>
          </a:pPr>
          <a:r>
            <a:rPr lang="en-US" sz="1800" kern="1200" dirty="0" smtClean="0"/>
            <a:t>An alternative </a:t>
          </a:r>
          <a:r>
            <a:rPr lang="en-US" sz="1800" kern="1200" dirty="0" smtClean="0"/>
            <a:t>testing location</a:t>
          </a:r>
          <a:endParaRPr lang="en-US" sz="1800" kern="1200" dirty="0"/>
        </a:p>
        <a:p>
          <a:pPr marL="171450" lvl="1" indent="-171450" algn="l" defTabSz="800100" rtl="0">
            <a:lnSpc>
              <a:spcPct val="90000"/>
            </a:lnSpc>
            <a:spcBef>
              <a:spcPct val="0"/>
            </a:spcBef>
            <a:spcAft>
              <a:spcPct val="15000"/>
            </a:spcAft>
            <a:buChar char="••"/>
          </a:pPr>
          <a:endParaRPr lang="en-US" sz="1800" kern="1200" dirty="0"/>
        </a:p>
        <a:p>
          <a:pPr marL="171450" lvl="1" indent="-171450" algn="l" defTabSz="800100" rtl="0">
            <a:lnSpc>
              <a:spcPct val="90000"/>
            </a:lnSpc>
            <a:spcBef>
              <a:spcPct val="0"/>
            </a:spcBef>
            <a:spcAft>
              <a:spcPct val="15000"/>
            </a:spcAft>
            <a:buChar char="••"/>
          </a:pPr>
          <a:r>
            <a:rPr lang="en-US" sz="1800" kern="1200" dirty="0" smtClean="0"/>
            <a:t>Alternative testing format (for example, testing format for an individual with a visual impairment)</a:t>
          </a:r>
          <a:endParaRPr lang="en-US" sz="1800" kern="1200" dirty="0"/>
        </a:p>
      </dsp:txBody>
      <dsp:txXfrm>
        <a:off x="5719571" y="940371"/>
        <a:ext cx="2507456" cy="420087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46B140-F51C-48D2-8DBE-F48F48245C01}">
      <dsp:nvSpPr>
        <dsp:cNvPr id="0" name=""/>
        <dsp:cNvSpPr/>
      </dsp:nvSpPr>
      <dsp:spPr>
        <a:xfrm>
          <a:off x="0" y="25919"/>
          <a:ext cx="8229600" cy="5756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smtClean="0"/>
            <a:t>Grants and scholarships</a:t>
          </a:r>
          <a:endParaRPr lang="en-US" sz="2400" kern="1200"/>
        </a:p>
      </dsp:txBody>
      <dsp:txXfrm>
        <a:off x="28100" y="54019"/>
        <a:ext cx="8173400" cy="519439"/>
      </dsp:txXfrm>
    </dsp:sp>
    <dsp:sp modelId="{61652D03-625A-4B83-989D-63656936D71E}">
      <dsp:nvSpPr>
        <dsp:cNvPr id="0" name=""/>
        <dsp:cNvSpPr/>
      </dsp:nvSpPr>
      <dsp:spPr>
        <a:xfrm>
          <a:off x="0" y="601559"/>
          <a:ext cx="8229600" cy="4173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en-US" sz="1900" kern="1200" smtClean="0"/>
            <a:t>Typically do not require you to repay</a:t>
          </a:r>
          <a:endParaRPr lang="en-US" sz="1900" kern="1200"/>
        </a:p>
        <a:p>
          <a:pPr marL="171450" lvl="1" indent="-171450" algn="l" defTabSz="844550" rtl="0">
            <a:lnSpc>
              <a:spcPct val="90000"/>
            </a:lnSpc>
            <a:spcBef>
              <a:spcPct val="0"/>
            </a:spcBef>
            <a:spcAft>
              <a:spcPct val="20000"/>
            </a:spcAft>
            <a:buChar char="••"/>
          </a:pPr>
          <a:r>
            <a:rPr lang="en-US" sz="1900" kern="1200" smtClean="0"/>
            <a:t>Generally need-based (financial need due to low-income)</a:t>
          </a:r>
          <a:endParaRPr lang="en-US" sz="1900" kern="1200"/>
        </a:p>
        <a:p>
          <a:pPr marL="171450" lvl="1" indent="-171450" algn="l" defTabSz="844550" rtl="0">
            <a:lnSpc>
              <a:spcPct val="90000"/>
            </a:lnSpc>
            <a:spcBef>
              <a:spcPct val="0"/>
            </a:spcBef>
            <a:spcAft>
              <a:spcPct val="20000"/>
            </a:spcAft>
            <a:buChar char="••"/>
          </a:pPr>
          <a:r>
            <a:rPr lang="en-US" sz="1900" kern="1200" smtClean="0"/>
            <a:t>Sometimes other criteria, like merit-based (for example, top grades)</a:t>
          </a:r>
          <a:endParaRPr lang="en-US" sz="1900" kern="1200"/>
        </a:p>
        <a:p>
          <a:pPr marL="171450" lvl="1" indent="-171450" algn="l" defTabSz="844550" rtl="0">
            <a:lnSpc>
              <a:spcPct val="90000"/>
            </a:lnSpc>
            <a:spcBef>
              <a:spcPct val="0"/>
            </a:spcBef>
            <a:spcAft>
              <a:spcPct val="20000"/>
            </a:spcAft>
            <a:buChar char="••"/>
          </a:pPr>
          <a:r>
            <a:rPr lang="en-US" sz="1900" kern="1200" smtClean="0"/>
            <a:t>May be from </a:t>
          </a:r>
          <a:endParaRPr lang="en-US" sz="1900" kern="1200"/>
        </a:p>
        <a:p>
          <a:pPr marL="342900" lvl="2" indent="-171450" algn="l" defTabSz="844550" rtl="0">
            <a:lnSpc>
              <a:spcPct val="90000"/>
            </a:lnSpc>
            <a:spcBef>
              <a:spcPct val="0"/>
            </a:spcBef>
            <a:spcAft>
              <a:spcPct val="20000"/>
            </a:spcAft>
            <a:buChar char="••"/>
          </a:pPr>
          <a:r>
            <a:rPr lang="en-US" sz="1900" kern="1200" smtClean="0"/>
            <a:t>federal/state/local government</a:t>
          </a:r>
          <a:endParaRPr lang="en-US" sz="1900" kern="1200"/>
        </a:p>
        <a:p>
          <a:pPr marL="342900" lvl="2" indent="-171450" algn="l" defTabSz="844550" rtl="0">
            <a:lnSpc>
              <a:spcPct val="90000"/>
            </a:lnSpc>
            <a:spcBef>
              <a:spcPct val="0"/>
            </a:spcBef>
            <a:spcAft>
              <a:spcPct val="20000"/>
            </a:spcAft>
            <a:buChar char="••"/>
          </a:pPr>
          <a:r>
            <a:rPr lang="en-US" sz="1900" kern="1200" smtClean="0"/>
            <a:t>school you wish to attend</a:t>
          </a:r>
          <a:endParaRPr lang="en-US" sz="1900" kern="1200"/>
        </a:p>
        <a:p>
          <a:pPr marL="342900" lvl="2" indent="-171450" algn="l" defTabSz="844550" rtl="0">
            <a:lnSpc>
              <a:spcPct val="90000"/>
            </a:lnSpc>
            <a:spcBef>
              <a:spcPct val="0"/>
            </a:spcBef>
            <a:spcAft>
              <a:spcPct val="20000"/>
            </a:spcAft>
            <a:buChar char="••"/>
          </a:pPr>
          <a:r>
            <a:rPr lang="en-US" sz="1900" kern="1200" smtClean="0"/>
            <a:t>Non-profit organization</a:t>
          </a:r>
          <a:endParaRPr lang="en-US" sz="1900" kern="1200"/>
        </a:p>
        <a:p>
          <a:pPr marL="342900" lvl="2" indent="-171450" algn="l" defTabSz="844550" rtl="0">
            <a:lnSpc>
              <a:spcPct val="90000"/>
            </a:lnSpc>
            <a:spcBef>
              <a:spcPct val="0"/>
            </a:spcBef>
            <a:spcAft>
              <a:spcPct val="20000"/>
            </a:spcAft>
            <a:buChar char="••"/>
          </a:pPr>
          <a:r>
            <a:rPr lang="en-US" sz="1900" kern="1200" smtClean="0"/>
            <a:t>Religious organization</a:t>
          </a:r>
          <a:endParaRPr lang="en-US" sz="1900" kern="1200"/>
        </a:p>
        <a:p>
          <a:pPr marL="342900" lvl="2" indent="-171450" algn="l" defTabSz="844550" rtl="0">
            <a:lnSpc>
              <a:spcPct val="90000"/>
            </a:lnSpc>
            <a:spcBef>
              <a:spcPct val="0"/>
            </a:spcBef>
            <a:spcAft>
              <a:spcPct val="20000"/>
            </a:spcAft>
            <a:buChar char="••"/>
          </a:pPr>
          <a:r>
            <a:rPr lang="en-US" sz="1900" kern="1200" smtClean="0"/>
            <a:t>Community association</a:t>
          </a:r>
          <a:endParaRPr lang="en-US" sz="1900" kern="1200"/>
        </a:p>
        <a:p>
          <a:pPr marL="342900" lvl="2" indent="-171450" algn="l" defTabSz="844550" rtl="0">
            <a:lnSpc>
              <a:spcPct val="90000"/>
            </a:lnSpc>
            <a:spcBef>
              <a:spcPct val="0"/>
            </a:spcBef>
            <a:spcAft>
              <a:spcPct val="20000"/>
            </a:spcAft>
            <a:buChar char="••"/>
          </a:pPr>
          <a:r>
            <a:rPr lang="en-US" sz="1900" kern="1200" smtClean="0"/>
            <a:t>Parents’ employers</a:t>
          </a:r>
          <a:endParaRPr lang="en-US" sz="1900" kern="1200"/>
        </a:p>
        <a:p>
          <a:pPr marL="342900" lvl="2" indent="-171450" algn="l" defTabSz="844550" rtl="0">
            <a:lnSpc>
              <a:spcPct val="90000"/>
            </a:lnSpc>
            <a:spcBef>
              <a:spcPct val="0"/>
            </a:spcBef>
            <a:spcAft>
              <a:spcPct val="20000"/>
            </a:spcAft>
            <a:buChar char="••"/>
          </a:pPr>
          <a:r>
            <a:rPr lang="en-US" sz="1900" kern="1200" smtClean="0"/>
            <a:t>Others</a:t>
          </a:r>
          <a:endParaRPr lang="en-US" sz="1900" kern="1200"/>
        </a:p>
        <a:p>
          <a:pPr marL="171450" lvl="1" indent="-171450" algn="l" defTabSz="844550" rtl="0">
            <a:lnSpc>
              <a:spcPct val="90000"/>
            </a:lnSpc>
            <a:spcBef>
              <a:spcPct val="0"/>
            </a:spcBef>
            <a:spcAft>
              <a:spcPct val="20000"/>
            </a:spcAft>
            <a:buChar char="••"/>
          </a:pPr>
          <a:r>
            <a:rPr lang="en-US" sz="1900" kern="1200" smtClean="0"/>
            <a:t>Be mindful of application requirements and deadlines for each specific grant application</a:t>
          </a:r>
          <a:endParaRPr lang="en-US" sz="1900" kern="1200"/>
        </a:p>
      </dsp:txBody>
      <dsp:txXfrm>
        <a:off x="0" y="601559"/>
        <a:ext cx="8229600" cy="41731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46B140-F51C-48D2-8DBE-F48F48245C01}">
      <dsp:nvSpPr>
        <dsp:cNvPr id="0" name=""/>
        <dsp:cNvSpPr/>
      </dsp:nvSpPr>
      <dsp:spPr>
        <a:xfrm>
          <a:off x="0" y="59219"/>
          <a:ext cx="8229600"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US" sz="3200" kern="1200" dirty="0" smtClean="0"/>
            <a:t>Scholarships</a:t>
          </a:r>
          <a:endParaRPr lang="en-US" sz="3200" kern="1200" dirty="0"/>
        </a:p>
      </dsp:txBody>
      <dsp:txXfrm>
        <a:off x="37467" y="96686"/>
        <a:ext cx="8154666" cy="692586"/>
      </dsp:txXfrm>
    </dsp:sp>
    <dsp:sp modelId="{61652D03-625A-4B83-989D-63656936D71E}">
      <dsp:nvSpPr>
        <dsp:cNvPr id="0" name=""/>
        <dsp:cNvSpPr/>
      </dsp:nvSpPr>
      <dsp:spPr>
        <a:xfrm>
          <a:off x="0" y="826740"/>
          <a:ext cx="8229600" cy="4371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en-US" sz="2500" kern="1200" dirty="0" smtClean="0"/>
            <a:t>There are many sources of scholarships</a:t>
          </a:r>
          <a:endParaRPr lang="en-US" sz="2500" kern="1200" dirty="0"/>
        </a:p>
        <a:p>
          <a:pPr marL="457200" lvl="2" indent="-228600" algn="l" defTabSz="1111250" rtl="0">
            <a:lnSpc>
              <a:spcPct val="90000"/>
            </a:lnSpc>
            <a:spcBef>
              <a:spcPct val="0"/>
            </a:spcBef>
            <a:spcAft>
              <a:spcPct val="20000"/>
            </a:spcAft>
            <a:buChar char="••"/>
          </a:pPr>
          <a:r>
            <a:rPr lang="en-US" sz="2500" kern="1200" dirty="0" smtClean="0"/>
            <a:t>Some are general scholarships</a:t>
          </a:r>
          <a:endParaRPr lang="en-US" sz="2500" kern="1200" dirty="0"/>
        </a:p>
        <a:p>
          <a:pPr marL="457200" lvl="2" indent="-228600" algn="l" defTabSz="1111250" rtl="0">
            <a:lnSpc>
              <a:spcPct val="90000"/>
            </a:lnSpc>
            <a:spcBef>
              <a:spcPct val="0"/>
            </a:spcBef>
            <a:spcAft>
              <a:spcPct val="20000"/>
            </a:spcAft>
            <a:buChar char="••"/>
          </a:pPr>
          <a:r>
            <a:rPr lang="en-US" sz="2500" kern="1200" dirty="0" smtClean="0"/>
            <a:t>Some are available to students with disabilities (sometimes specific to a certain disability)</a:t>
          </a:r>
          <a:endParaRPr lang="en-US" sz="2500" kern="1200" dirty="0"/>
        </a:p>
        <a:p>
          <a:pPr marL="228600" lvl="1" indent="-228600" algn="l" defTabSz="1111250" rtl="0">
            <a:lnSpc>
              <a:spcPct val="90000"/>
            </a:lnSpc>
            <a:spcBef>
              <a:spcPct val="0"/>
            </a:spcBef>
            <a:spcAft>
              <a:spcPct val="20000"/>
            </a:spcAft>
            <a:buChar char="••"/>
          </a:pPr>
          <a:r>
            <a:rPr lang="en-US" sz="2500" kern="1200" dirty="0" smtClean="0"/>
            <a:t>You will have to put some time and effort into researching scholarships you may be eligible for.</a:t>
          </a:r>
          <a:endParaRPr lang="en-US" sz="2500" kern="1200" dirty="0"/>
        </a:p>
        <a:p>
          <a:pPr marL="228600" lvl="1" indent="-228600" algn="l" defTabSz="1111250" rtl="0">
            <a:lnSpc>
              <a:spcPct val="90000"/>
            </a:lnSpc>
            <a:spcBef>
              <a:spcPct val="0"/>
            </a:spcBef>
            <a:spcAft>
              <a:spcPct val="20000"/>
            </a:spcAft>
            <a:buChar char="••"/>
          </a:pPr>
          <a:r>
            <a:rPr lang="en-US" sz="2500" kern="1200" dirty="0" smtClean="0"/>
            <a:t>You can find links to some scholarship resources and partial lists at </a:t>
          </a:r>
          <a:r>
            <a:rPr lang="en-US" sz="2500" kern="1200" dirty="0" smtClean="0">
              <a:hlinkClick xmlns:r="http://schemas.openxmlformats.org/officeDocument/2006/relationships" r:id="rId1"/>
            </a:rPr>
            <a:t>http://transition.declasi.org/financing-higher-education/</a:t>
          </a:r>
          <a:endParaRPr lang="en-US" sz="2500" kern="1200" dirty="0"/>
        </a:p>
        <a:p>
          <a:pPr marL="228600" lvl="1" indent="-228600" algn="l" defTabSz="1111250" rtl="0">
            <a:lnSpc>
              <a:spcPct val="90000"/>
            </a:lnSpc>
            <a:spcBef>
              <a:spcPct val="0"/>
            </a:spcBef>
            <a:spcAft>
              <a:spcPct val="20000"/>
            </a:spcAft>
            <a:buChar char="••"/>
          </a:pPr>
          <a:r>
            <a:rPr lang="en-US" sz="2500" kern="1200" dirty="0" smtClean="0"/>
            <a:t>Remember, scholarships usually do not need to be repaid, so it is worth the time if you can get one!</a:t>
          </a:r>
          <a:endParaRPr lang="en-US" sz="2500" kern="1200" dirty="0"/>
        </a:p>
      </dsp:txBody>
      <dsp:txXfrm>
        <a:off x="0" y="826740"/>
        <a:ext cx="8229600" cy="437184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46B140-F51C-48D2-8DBE-F48F48245C01}">
      <dsp:nvSpPr>
        <dsp:cNvPr id="0" name=""/>
        <dsp:cNvSpPr/>
      </dsp:nvSpPr>
      <dsp:spPr>
        <a:xfrm>
          <a:off x="0" y="29669"/>
          <a:ext cx="8229600" cy="6236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Federal Government Grants</a:t>
          </a:r>
          <a:endParaRPr lang="en-US" sz="2600" kern="1200" dirty="0"/>
        </a:p>
      </dsp:txBody>
      <dsp:txXfrm>
        <a:off x="30442" y="60111"/>
        <a:ext cx="8168716" cy="562726"/>
      </dsp:txXfrm>
    </dsp:sp>
    <dsp:sp modelId="{61652D03-625A-4B83-989D-63656936D71E}">
      <dsp:nvSpPr>
        <dsp:cNvPr id="0" name=""/>
        <dsp:cNvSpPr/>
      </dsp:nvSpPr>
      <dsp:spPr>
        <a:xfrm>
          <a:off x="0" y="653279"/>
          <a:ext cx="8229600" cy="1668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3020" rIns="184912" bIns="3302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smtClean="0"/>
            <a:t>Federal Pell Grants</a:t>
          </a:r>
          <a:endParaRPr lang="en-US" sz="2000" kern="1200" dirty="0"/>
        </a:p>
        <a:p>
          <a:pPr marL="228600" lvl="1" indent="-228600" algn="l" defTabSz="889000" rtl="0">
            <a:lnSpc>
              <a:spcPct val="90000"/>
            </a:lnSpc>
            <a:spcBef>
              <a:spcPct val="0"/>
            </a:spcBef>
            <a:spcAft>
              <a:spcPct val="20000"/>
            </a:spcAft>
            <a:buChar char="••"/>
          </a:pPr>
          <a:r>
            <a:rPr lang="en-US" sz="2000" kern="1200" dirty="0" smtClean="0"/>
            <a:t>Federal Supplemental Educational Opportunity Grants (FSEOG)</a:t>
          </a:r>
          <a:endParaRPr lang="en-US" sz="2000" kern="1200" dirty="0"/>
        </a:p>
        <a:p>
          <a:pPr marL="228600" lvl="1" indent="-228600" algn="l" defTabSz="889000" rtl="0">
            <a:lnSpc>
              <a:spcPct val="90000"/>
            </a:lnSpc>
            <a:spcBef>
              <a:spcPct val="0"/>
            </a:spcBef>
            <a:spcAft>
              <a:spcPct val="20000"/>
            </a:spcAft>
            <a:buChar char="••"/>
          </a:pPr>
          <a:r>
            <a:rPr lang="en-US" sz="2000" kern="1200" dirty="0" smtClean="0"/>
            <a:t>Teacher Education Assistance for College and Higher Education (TEACH) Grants</a:t>
          </a:r>
          <a:endParaRPr lang="en-US" sz="2000" kern="1200" dirty="0"/>
        </a:p>
        <a:p>
          <a:pPr marL="228600" lvl="1" indent="-228600" algn="l" defTabSz="889000" rtl="0">
            <a:lnSpc>
              <a:spcPct val="90000"/>
            </a:lnSpc>
            <a:spcBef>
              <a:spcPct val="0"/>
            </a:spcBef>
            <a:spcAft>
              <a:spcPct val="20000"/>
            </a:spcAft>
            <a:buChar char="••"/>
          </a:pPr>
          <a:r>
            <a:rPr lang="en-US" sz="2000" kern="1200" dirty="0" smtClean="0"/>
            <a:t>Iraq and Afghanistan Service Grants</a:t>
          </a:r>
          <a:endParaRPr lang="en-US" sz="2000" kern="1200" dirty="0"/>
        </a:p>
      </dsp:txBody>
      <dsp:txXfrm>
        <a:off x="0" y="653279"/>
        <a:ext cx="8229600" cy="1668420"/>
      </dsp:txXfrm>
    </dsp:sp>
    <dsp:sp modelId="{07E47901-39B8-4202-8154-2BD2DE332150}">
      <dsp:nvSpPr>
        <dsp:cNvPr id="0" name=""/>
        <dsp:cNvSpPr/>
      </dsp:nvSpPr>
      <dsp:spPr>
        <a:xfrm>
          <a:off x="0" y="2321699"/>
          <a:ext cx="8229600" cy="6236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State Government Grants and Scholarships</a:t>
          </a:r>
          <a:endParaRPr lang="en-US" sz="2600" kern="1200" dirty="0"/>
        </a:p>
      </dsp:txBody>
      <dsp:txXfrm>
        <a:off x="30442" y="2352141"/>
        <a:ext cx="8168716" cy="562726"/>
      </dsp:txXfrm>
    </dsp:sp>
    <dsp:sp modelId="{7D9D1DDA-5382-4868-9C45-B78DDC4483D7}">
      <dsp:nvSpPr>
        <dsp:cNvPr id="0" name=""/>
        <dsp:cNvSpPr/>
      </dsp:nvSpPr>
      <dsp:spPr>
        <a:xfrm>
          <a:off x="0" y="2945310"/>
          <a:ext cx="8229600" cy="2206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3020" rIns="184912" bIns="3302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smtClean="0"/>
            <a:t>Usually you are required to be a resident of the state that is offering the scholarship</a:t>
          </a:r>
          <a:endParaRPr lang="en-US" sz="2000" kern="1200" dirty="0"/>
        </a:p>
        <a:p>
          <a:pPr marL="228600" lvl="1" indent="-228600" algn="l" defTabSz="889000">
            <a:lnSpc>
              <a:spcPct val="90000"/>
            </a:lnSpc>
            <a:spcBef>
              <a:spcPct val="0"/>
            </a:spcBef>
            <a:spcAft>
              <a:spcPct val="20000"/>
            </a:spcAft>
            <a:buChar char="••"/>
          </a:pPr>
          <a:r>
            <a:rPr lang="en-US" sz="2000" kern="1200" dirty="0" smtClean="0"/>
            <a:t>In Delaware, the Delaware Higher Education Office administers state-sponsored financial aid programs and private scholarship programs</a:t>
          </a:r>
          <a:endParaRPr lang="en-US" sz="2000" kern="1200" dirty="0"/>
        </a:p>
        <a:p>
          <a:pPr marL="228600" lvl="1" indent="-228600" algn="l" defTabSz="889000">
            <a:lnSpc>
              <a:spcPct val="90000"/>
            </a:lnSpc>
            <a:spcBef>
              <a:spcPct val="0"/>
            </a:spcBef>
            <a:spcAft>
              <a:spcPct val="20000"/>
            </a:spcAft>
            <a:buChar char="••"/>
          </a:pPr>
          <a:r>
            <a:rPr lang="en-US" sz="2000" kern="1200" dirty="0" smtClean="0"/>
            <a:t>May be based on financial need, academic performance, or for students in a particular technical or professional field</a:t>
          </a:r>
          <a:endParaRPr lang="en-US" sz="2000" kern="1200" dirty="0"/>
        </a:p>
        <a:p>
          <a:pPr marL="228600" lvl="1" indent="-228600" algn="l" defTabSz="889000">
            <a:lnSpc>
              <a:spcPct val="90000"/>
            </a:lnSpc>
            <a:spcBef>
              <a:spcPct val="0"/>
            </a:spcBef>
            <a:spcAft>
              <a:spcPct val="20000"/>
            </a:spcAft>
            <a:buChar char="••"/>
          </a:pPr>
          <a:endParaRPr lang="en-US" sz="2000" kern="1200" dirty="0"/>
        </a:p>
      </dsp:txBody>
      <dsp:txXfrm>
        <a:off x="0" y="2945310"/>
        <a:ext cx="8229600" cy="220662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46B140-F51C-48D2-8DBE-F48F48245C01}">
      <dsp:nvSpPr>
        <dsp:cNvPr id="0" name=""/>
        <dsp:cNvSpPr/>
      </dsp:nvSpPr>
      <dsp:spPr>
        <a:xfrm>
          <a:off x="0" y="146475"/>
          <a:ext cx="8229600" cy="13922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en-US" sz="3500" kern="1200" dirty="0" smtClean="0"/>
            <a:t>SEED Program (Student Excellence Equals Degree)</a:t>
          </a:r>
          <a:endParaRPr lang="en-US" sz="3500" kern="1200" dirty="0"/>
        </a:p>
      </dsp:txBody>
      <dsp:txXfrm>
        <a:off x="67966" y="214441"/>
        <a:ext cx="8093668" cy="1256367"/>
      </dsp:txXfrm>
    </dsp:sp>
    <dsp:sp modelId="{61652D03-625A-4B83-989D-63656936D71E}">
      <dsp:nvSpPr>
        <dsp:cNvPr id="0" name=""/>
        <dsp:cNvSpPr/>
      </dsp:nvSpPr>
      <dsp:spPr>
        <a:xfrm>
          <a:off x="0" y="1538775"/>
          <a:ext cx="8229600" cy="31153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4450" rIns="248920" bIns="44450" numCol="1" spcCol="1270" anchor="t" anchorCtr="0">
          <a:noAutofit/>
        </a:bodyPr>
        <a:lstStyle/>
        <a:p>
          <a:pPr marL="228600" lvl="1" indent="-228600" algn="l" defTabSz="1200150" rtl="0">
            <a:lnSpc>
              <a:spcPct val="90000"/>
            </a:lnSpc>
            <a:spcBef>
              <a:spcPct val="0"/>
            </a:spcBef>
            <a:spcAft>
              <a:spcPct val="20000"/>
            </a:spcAft>
            <a:buChar char="••"/>
          </a:pPr>
          <a:r>
            <a:rPr lang="en-US" sz="2700" kern="1200" dirty="0" smtClean="0"/>
            <a:t>You can attend Delaware Tech tuition-FREE (you still have to pay for books and course fees) through the SEED program.</a:t>
          </a:r>
          <a:endParaRPr lang="en-US" sz="2700" kern="1200" dirty="0"/>
        </a:p>
        <a:p>
          <a:pPr marL="228600" lvl="1" indent="-228600" algn="l" defTabSz="1200150" rtl="0">
            <a:lnSpc>
              <a:spcPct val="90000"/>
            </a:lnSpc>
            <a:spcBef>
              <a:spcPct val="0"/>
            </a:spcBef>
            <a:spcAft>
              <a:spcPct val="20000"/>
            </a:spcAft>
            <a:buChar char="••"/>
          </a:pPr>
          <a:r>
            <a:rPr lang="en-US" sz="2700" kern="1200" dirty="0" smtClean="0"/>
            <a:t>You have to meet their eligibility criteria:</a:t>
          </a:r>
          <a:endParaRPr lang="en-US" sz="2700" kern="1200" dirty="0"/>
        </a:p>
        <a:p>
          <a:pPr marL="457200" lvl="2" indent="-228600" algn="l" defTabSz="1200150" rtl="0">
            <a:lnSpc>
              <a:spcPct val="90000"/>
            </a:lnSpc>
            <a:spcBef>
              <a:spcPct val="0"/>
            </a:spcBef>
            <a:spcAft>
              <a:spcPct val="20000"/>
            </a:spcAft>
            <a:buChar char="••"/>
          </a:pPr>
          <a:r>
            <a:rPr lang="en-US" sz="2700" kern="1200" dirty="0" smtClean="0"/>
            <a:t>Delaware resident; attended a Delaware high school</a:t>
          </a:r>
          <a:endParaRPr lang="en-US" sz="2700" kern="1200" dirty="0"/>
        </a:p>
        <a:p>
          <a:pPr marL="457200" lvl="2" indent="-228600" algn="l" defTabSz="1200150" rtl="0">
            <a:lnSpc>
              <a:spcPct val="90000"/>
            </a:lnSpc>
            <a:spcBef>
              <a:spcPct val="0"/>
            </a:spcBef>
            <a:spcAft>
              <a:spcPct val="20000"/>
            </a:spcAft>
            <a:buChar char="••"/>
          </a:pPr>
          <a:r>
            <a:rPr lang="en-US" sz="2700" kern="1200" dirty="0" smtClean="0"/>
            <a:t>Grades that are at least a C+ or 2.5 average</a:t>
          </a:r>
          <a:endParaRPr lang="en-US" sz="2700" kern="1200" dirty="0"/>
        </a:p>
        <a:p>
          <a:pPr marL="457200" lvl="2" indent="-228600" algn="l" defTabSz="1200150" rtl="0">
            <a:lnSpc>
              <a:spcPct val="90000"/>
            </a:lnSpc>
            <a:spcBef>
              <a:spcPct val="0"/>
            </a:spcBef>
            <a:spcAft>
              <a:spcPct val="20000"/>
            </a:spcAft>
            <a:buChar char="••"/>
          </a:pPr>
          <a:r>
            <a:rPr lang="en-US" sz="2700" kern="1200" dirty="0" smtClean="0"/>
            <a:t>Not have a felony conviction, etc.</a:t>
          </a:r>
          <a:endParaRPr lang="en-US" sz="2700" kern="1200" dirty="0"/>
        </a:p>
      </dsp:txBody>
      <dsp:txXfrm>
        <a:off x="0" y="1538775"/>
        <a:ext cx="8229600" cy="311534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46B140-F51C-48D2-8DBE-F48F48245C01}">
      <dsp:nvSpPr>
        <dsp:cNvPr id="0" name=""/>
        <dsp:cNvSpPr/>
      </dsp:nvSpPr>
      <dsp:spPr>
        <a:xfrm>
          <a:off x="0" y="64462"/>
          <a:ext cx="8229600"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dirty="0" smtClean="0"/>
            <a:t>Loans</a:t>
          </a:r>
          <a:endParaRPr lang="en-US" sz="2700" kern="1200" dirty="0"/>
        </a:p>
      </dsp:txBody>
      <dsp:txXfrm>
        <a:off x="31613" y="96075"/>
        <a:ext cx="8166374" cy="584369"/>
      </dsp:txXfrm>
    </dsp:sp>
    <dsp:sp modelId="{61652D03-625A-4B83-989D-63656936D71E}">
      <dsp:nvSpPr>
        <dsp:cNvPr id="0" name=""/>
        <dsp:cNvSpPr/>
      </dsp:nvSpPr>
      <dsp:spPr>
        <a:xfrm>
          <a:off x="0" y="712057"/>
          <a:ext cx="8229600" cy="4024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4290" rIns="192024" bIns="34290" numCol="1" spcCol="1270" anchor="t" anchorCtr="0">
          <a:noAutofit/>
        </a:bodyPr>
        <a:lstStyle/>
        <a:p>
          <a:pPr marL="228600" lvl="1" indent="-228600" algn="l" defTabSz="933450" rtl="0">
            <a:lnSpc>
              <a:spcPct val="90000"/>
            </a:lnSpc>
            <a:spcBef>
              <a:spcPct val="0"/>
            </a:spcBef>
            <a:spcAft>
              <a:spcPct val="20000"/>
            </a:spcAft>
            <a:buChar char="••"/>
          </a:pPr>
          <a:r>
            <a:rPr lang="en-US" sz="2100" kern="1200" dirty="0" smtClean="0"/>
            <a:t>A loan means you are borrowing money in order to pay for the costs of your higher education</a:t>
          </a:r>
          <a:endParaRPr lang="en-US" sz="2100" kern="1200" dirty="0"/>
        </a:p>
        <a:p>
          <a:pPr marL="228600" lvl="1" indent="-228600" algn="l" defTabSz="933450" rtl="0">
            <a:lnSpc>
              <a:spcPct val="90000"/>
            </a:lnSpc>
            <a:spcBef>
              <a:spcPct val="0"/>
            </a:spcBef>
            <a:spcAft>
              <a:spcPct val="20000"/>
            </a:spcAft>
            <a:buChar char="••"/>
          </a:pPr>
          <a:r>
            <a:rPr lang="en-US" sz="2100" kern="1200" dirty="0" smtClean="0"/>
            <a:t>It is important to remember that you will have to repay the amount of your loan, PLUS interest</a:t>
          </a:r>
          <a:endParaRPr lang="en-US" sz="2100" kern="1200" dirty="0"/>
        </a:p>
        <a:p>
          <a:pPr marL="457200" lvl="2" indent="-228600" algn="l" defTabSz="933450" rtl="0">
            <a:lnSpc>
              <a:spcPct val="90000"/>
            </a:lnSpc>
            <a:spcBef>
              <a:spcPct val="0"/>
            </a:spcBef>
            <a:spcAft>
              <a:spcPct val="20000"/>
            </a:spcAft>
            <a:buChar char="••"/>
          </a:pPr>
          <a:r>
            <a:rPr lang="en-US" sz="2100" kern="1200" dirty="0" smtClean="0"/>
            <a:t>It is very important to understand what your obligations are under the loan</a:t>
          </a:r>
          <a:endParaRPr lang="en-US" sz="2100" kern="1200" dirty="0"/>
        </a:p>
        <a:p>
          <a:pPr marL="457200" lvl="2" indent="-228600" algn="l" defTabSz="933450" rtl="0">
            <a:lnSpc>
              <a:spcPct val="90000"/>
            </a:lnSpc>
            <a:spcBef>
              <a:spcPct val="0"/>
            </a:spcBef>
            <a:spcAft>
              <a:spcPct val="20000"/>
            </a:spcAft>
            <a:buChar char="••"/>
          </a:pPr>
          <a:r>
            <a:rPr lang="en-US" sz="2100" kern="1200" dirty="0" smtClean="0"/>
            <a:t>Make sure you understand when you need to begin repayments</a:t>
          </a:r>
          <a:endParaRPr lang="en-US" sz="2100" kern="1200" dirty="0"/>
        </a:p>
        <a:p>
          <a:pPr marL="228600" lvl="1" indent="-228600" algn="l" defTabSz="933450" rtl="0">
            <a:lnSpc>
              <a:spcPct val="90000"/>
            </a:lnSpc>
            <a:spcBef>
              <a:spcPct val="0"/>
            </a:spcBef>
            <a:spcAft>
              <a:spcPct val="20000"/>
            </a:spcAft>
            <a:buChar char="••"/>
          </a:pPr>
          <a:r>
            <a:rPr lang="en-US" sz="2100" kern="1200" dirty="0" smtClean="0"/>
            <a:t>Loans are available from the federal government and private sources, like banks.  Typically federal government loans have some benefits over private loans, including:</a:t>
          </a:r>
          <a:endParaRPr lang="en-US" sz="2100" kern="1200" dirty="0"/>
        </a:p>
        <a:p>
          <a:pPr marL="457200" lvl="2" indent="-228600" algn="l" defTabSz="933450" rtl="0">
            <a:lnSpc>
              <a:spcPct val="90000"/>
            </a:lnSpc>
            <a:spcBef>
              <a:spcPct val="0"/>
            </a:spcBef>
            <a:spcAft>
              <a:spcPct val="20000"/>
            </a:spcAft>
            <a:buChar char="••"/>
          </a:pPr>
          <a:r>
            <a:rPr lang="en-US" sz="2100" kern="1200" dirty="0" smtClean="0"/>
            <a:t>Lower interest rates</a:t>
          </a:r>
          <a:endParaRPr lang="en-US" sz="2100" kern="1200" dirty="0"/>
        </a:p>
        <a:p>
          <a:pPr marL="457200" lvl="2" indent="-228600" algn="l" defTabSz="933450" rtl="0">
            <a:lnSpc>
              <a:spcPct val="90000"/>
            </a:lnSpc>
            <a:spcBef>
              <a:spcPct val="0"/>
            </a:spcBef>
            <a:spcAft>
              <a:spcPct val="20000"/>
            </a:spcAft>
            <a:buChar char="••"/>
          </a:pPr>
          <a:r>
            <a:rPr lang="en-US" sz="2100" kern="1200" dirty="0" smtClean="0"/>
            <a:t>More flexible repayment plans</a:t>
          </a:r>
          <a:endParaRPr lang="en-US" sz="2100" kern="1200" dirty="0"/>
        </a:p>
      </dsp:txBody>
      <dsp:txXfrm>
        <a:off x="0" y="712057"/>
        <a:ext cx="8229600" cy="4024079"/>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4#1">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7AAAED3-288A-4EF9-8648-82990B9F2C9F}" type="datetimeFigureOut">
              <a:rPr lang="en-US" smtClean="0"/>
              <a:pPr/>
              <a:t>2/3/2015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75C2427-E948-4358-BA27-CA683EDF4E18}" type="slidenum">
              <a:rPr lang="en-US" smtClean="0"/>
              <a:pPr/>
              <a:t>‹#›</a:t>
            </a:fld>
            <a:endParaRPr lang="en-US"/>
          </a:p>
        </p:txBody>
      </p:sp>
    </p:spTree>
    <p:extLst>
      <p:ext uri="{BB962C8B-B14F-4D97-AF65-F5344CB8AC3E}">
        <p14:creationId xmlns:p14="http://schemas.microsoft.com/office/powerpoint/2010/main" val="24405324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259855E-D919-4846-9CAB-A57C1ED00685}" type="datetimeFigureOut">
              <a:rPr lang="en-US" smtClean="0"/>
              <a:pPr/>
              <a:t>2/3/2015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1784E5F-9661-4BEE-A334-713E1F797FAD}" type="slidenum">
              <a:rPr lang="en-US" smtClean="0"/>
              <a:pPr/>
              <a:t>‹#›</a:t>
            </a:fld>
            <a:endParaRPr lang="en-US"/>
          </a:p>
        </p:txBody>
      </p:sp>
    </p:spTree>
    <p:extLst>
      <p:ext uri="{BB962C8B-B14F-4D97-AF65-F5344CB8AC3E}">
        <p14:creationId xmlns:p14="http://schemas.microsoft.com/office/powerpoint/2010/main" val="2543667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784E5F-9661-4BEE-A334-713E1F797FAD}" type="slidenum">
              <a:rPr lang="en-US" smtClean="0"/>
              <a:pPr/>
              <a:t>1</a:t>
            </a:fld>
            <a:endParaRPr lang="en-US" dirty="0"/>
          </a:p>
        </p:txBody>
      </p:sp>
    </p:spTree>
    <p:extLst>
      <p:ext uri="{BB962C8B-B14F-4D97-AF65-F5344CB8AC3E}">
        <p14:creationId xmlns:p14="http://schemas.microsoft.com/office/powerpoint/2010/main" val="39452066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784E5F-9661-4BEE-A334-713E1F797FAD}" type="slidenum">
              <a:rPr lang="en-US" smtClean="0"/>
              <a:pPr/>
              <a:t>29</a:t>
            </a:fld>
            <a:endParaRPr lang="en-US"/>
          </a:p>
        </p:txBody>
      </p:sp>
    </p:spTree>
    <p:extLst>
      <p:ext uri="{BB962C8B-B14F-4D97-AF65-F5344CB8AC3E}">
        <p14:creationId xmlns:p14="http://schemas.microsoft.com/office/powerpoint/2010/main" val="1171026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784E5F-9661-4BEE-A334-713E1F797FAD}" type="slidenum">
              <a:rPr lang="en-US" smtClean="0"/>
              <a:pPr/>
              <a:t>38</a:t>
            </a:fld>
            <a:endParaRPr lang="en-US"/>
          </a:p>
        </p:txBody>
      </p:sp>
    </p:spTree>
    <p:extLst>
      <p:ext uri="{BB962C8B-B14F-4D97-AF65-F5344CB8AC3E}">
        <p14:creationId xmlns:p14="http://schemas.microsoft.com/office/powerpoint/2010/main" val="3209876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784E5F-9661-4BEE-A334-713E1F797FAD}" type="slidenum">
              <a:rPr lang="en-US" smtClean="0"/>
              <a:pPr/>
              <a:t>39</a:t>
            </a:fld>
            <a:endParaRPr lang="en-US"/>
          </a:p>
        </p:txBody>
      </p:sp>
    </p:spTree>
    <p:extLst>
      <p:ext uri="{BB962C8B-B14F-4D97-AF65-F5344CB8AC3E}">
        <p14:creationId xmlns:p14="http://schemas.microsoft.com/office/powerpoint/2010/main" val="1891146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784E5F-9661-4BEE-A334-713E1F797FAD}" type="slidenum">
              <a:rPr lang="en-US" smtClean="0"/>
              <a:pPr/>
              <a:t>2</a:t>
            </a:fld>
            <a:endParaRPr lang="en-US" dirty="0"/>
          </a:p>
        </p:txBody>
      </p:sp>
    </p:spTree>
    <p:extLst>
      <p:ext uri="{BB962C8B-B14F-4D97-AF65-F5344CB8AC3E}">
        <p14:creationId xmlns:p14="http://schemas.microsoft.com/office/powerpoint/2010/main" val="4206511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784E5F-9661-4BEE-A334-713E1F797FAD}" type="slidenum">
              <a:rPr lang="en-US" smtClean="0"/>
              <a:pPr/>
              <a:t>3</a:t>
            </a:fld>
            <a:endParaRPr lang="en-US" dirty="0"/>
          </a:p>
        </p:txBody>
      </p:sp>
    </p:spTree>
    <p:extLst>
      <p:ext uri="{BB962C8B-B14F-4D97-AF65-F5344CB8AC3E}">
        <p14:creationId xmlns:p14="http://schemas.microsoft.com/office/powerpoint/2010/main" val="2076615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784E5F-9661-4BEE-A334-713E1F797FAD}" type="slidenum">
              <a:rPr lang="en-US" smtClean="0"/>
              <a:pPr/>
              <a:t>4</a:t>
            </a:fld>
            <a:endParaRPr lang="en-US"/>
          </a:p>
        </p:txBody>
      </p:sp>
    </p:spTree>
    <p:extLst>
      <p:ext uri="{BB962C8B-B14F-4D97-AF65-F5344CB8AC3E}">
        <p14:creationId xmlns:p14="http://schemas.microsoft.com/office/powerpoint/2010/main" val="117102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9F074D70-757F-4ACC-B6E7-A761675F3438}" type="slidenum">
              <a:rPr lang="en-US" smtClean="0"/>
              <a:pPr/>
              <a:t>5</a:t>
            </a:fld>
            <a:endParaRPr lang="en-US"/>
          </a:p>
        </p:txBody>
      </p:sp>
    </p:spTree>
    <p:extLst>
      <p:ext uri="{BB962C8B-B14F-4D97-AF65-F5344CB8AC3E}">
        <p14:creationId xmlns:p14="http://schemas.microsoft.com/office/powerpoint/2010/main" val="224973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784E5F-9661-4BEE-A334-713E1F797FAD}" type="slidenum">
              <a:rPr lang="en-US" smtClean="0"/>
              <a:pPr/>
              <a:t>6</a:t>
            </a:fld>
            <a:endParaRPr lang="en-US"/>
          </a:p>
        </p:txBody>
      </p:sp>
    </p:spTree>
    <p:extLst>
      <p:ext uri="{BB962C8B-B14F-4D97-AF65-F5344CB8AC3E}">
        <p14:creationId xmlns:p14="http://schemas.microsoft.com/office/powerpoint/2010/main" val="1171026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784E5F-9661-4BEE-A334-713E1F797FAD}" type="slidenum">
              <a:rPr lang="en-US" smtClean="0"/>
              <a:pPr/>
              <a:t>11</a:t>
            </a:fld>
            <a:endParaRPr lang="en-US"/>
          </a:p>
        </p:txBody>
      </p:sp>
    </p:spTree>
    <p:extLst>
      <p:ext uri="{BB962C8B-B14F-4D97-AF65-F5344CB8AC3E}">
        <p14:creationId xmlns:p14="http://schemas.microsoft.com/office/powerpoint/2010/main" val="1171026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784E5F-9661-4BEE-A334-713E1F797FAD}" type="slidenum">
              <a:rPr lang="en-US" smtClean="0"/>
              <a:pPr/>
              <a:t>15</a:t>
            </a:fld>
            <a:endParaRPr lang="en-US"/>
          </a:p>
        </p:txBody>
      </p:sp>
    </p:spTree>
    <p:extLst>
      <p:ext uri="{BB962C8B-B14F-4D97-AF65-F5344CB8AC3E}">
        <p14:creationId xmlns:p14="http://schemas.microsoft.com/office/powerpoint/2010/main" val="1171026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784E5F-9661-4BEE-A334-713E1F797FAD}" type="slidenum">
              <a:rPr lang="en-US" smtClean="0"/>
              <a:pPr/>
              <a:t>24</a:t>
            </a:fld>
            <a:endParaRPr lang="en-US"/>
          </a:p>
        </p:txBody>
      </p:sp>
    </p:spTree>
    <p:extLst>
      <p:ext uri="{BB962C8B-B14F-4D97-AF65-F5344CB8AC3E}">
        <p14:creationId xmlns:p14="http://schemas.microsoft.com/office/powerpoint/2010/main" val="117102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FEEC0D-5C52-4147-BFFD-A0D3C181EC2E}" type="datetime1">
              <a:rPr lang="en-US" smtClean="0"/>
              <a:pPr/>
              <a:t>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E4BBA1-39F0-4938-B2DE-DCD6419BA2CC}" type="slidenum">
              <a:rPr lang="en-US" smtClean="0"/>
              <a:pPr/>
              <a:t>‹#›</a:t>
            </a:fld>
            <a:endParaRPr lang="en-US"/>
          </a:p>
        </p:txBody>
      </p:sp>
    </p:spTree>
    <p:extLst>
      <p:ext uri="{BB962C8B-B14F-4D97-AF65-F5344CB8AC3E}">
        <p14:creationId xmlns:p14="http://schemas.microsoft.com/office/powerpoint/2010/main" val="434007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B381DD-F1DE-4F11-8BF0-D23A0E864156}" type="datetime1">
              <a:rPr lang="en-US" smtClean="0"/>
              <a:pPr/>
              <a:t>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E4BBA1-39F0-4938-B2DE-DCD6419BA2CC}" type="slidenum">
              <a:rPr lang="en-US" smtClean="0"/>
              <a:pPr/>
              <a:t>‹#›</a:t>
            </a:fld>
            <a:endParaRPr lang="en-US"/>
          </a:p>
        </p:txBody>
      </p:sp>
    </p:spTree>
    <p:extLst>
      <p:ext uri="{BB962C8B-B14F-4D97-AF65-F5344CB8AC3E}">
        <p14:creationId xmlns:p14="http://schemas.microsoft.com/office/powerpoint/2010/main" val="3601534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0D4061-BD2B-4B6F-9FDF-E40048EC59C7}" type="datetime1">
              <a:rPr lang="en-US" smtClean="0"/>
              <a:pPr/>
              <a:t>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E4BBA1-39F0-4938-B2DE-DCD6419BA2CC}" type="slidenum">
              <a:rPr lang="en-US" smtClean="0"/>
              <a:pPr/>
              <a:t>‹#›</a:t>
            </a:fld>
            <a:endParaRPr lang="en-US"/>
          </a:p>
        </p:txBody>
      </p:sp>
    </p:spTree>
    <p:extLst>
      <p:ext uri="{BB962C8B-B14F-4D97-AF65-F5344CB8AC3E}">
        <p14:creationId xmlns:p14="http://schemas.microsoft.com/office/powerpoint/2010/main" val="3660041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F0C0C0-DB42-4D36-8F19-0CCDE39E8A31}" type="datetime1">
              <a:rPr lang="en-US" smtClean="0"/>
              <a:pPr/>
              <a:t>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E4BBA1-39F0-4938-B2DE-DCD6419BA2CC}" type="slidenum">
              <a:rPr lang="en-US" smtClean="0"/>
              <a:pPr/>
              <a:t>‹#›</a:t>
            </a:fld>
            <a:endParaRPr lang="en-US"/>
          </a:p>
        </p:txBody>
      </p:sp>
    </p:spTree>
    <p:extLst>
      <p:ext uri="{BB962C8B-B14F-4D97-AF65-F5344CB8AC3E}">
        <p14:creationId xmlns:p14="http://schemas.microsoft.com/office/powerpoint/2010/main" val="2568513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48C3A6-40E1-42B0-990C-C8D90DEEC71B}" type="datetime1">
              <a:rPr lang="en-US" smtClean="0"/>
              <a:pPr/>
              <a:t>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E4BBA1-39F0-4938-B2DE-DCD6419BA2CC}" type="slidenum">
              <a:rPr lang="en-US" smtClean="0"/>
              <a:pPr/>
              <a:t>‹#›</a:t>
            </a:fld>
            <a:endParaRPr lang="en-US"/>
          </a:p>
        </p:txBody>
      </p:sp>
    </p:spTree>
    <p:extLst>
      <p:ext uri="{BB962C8B-B14F-4D97-AF65-F5344CB8AC3E}">
        <p14:creationId xmlns:p14="http://schemas.microsoft.com/office/powerpoint/2010/main" val="347030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57C2FD-67DF-46B4-A944-A32810CDB0EE}" type="datetime1">
              <a:rPr lang="en-US" smtClean="0"/>
              <a:pPr/>
              <a:t>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E4BBA1-39F0-4938-B2DE-DCD6419BA2CC}" type="slidenum">
              <a:rPr lang="en-US" smtClean="0"/>
              <a:pPr/>
              <a:t>‹#›</a:t>
            </a:fld>
            <a:endParaRPr lang="en-US"/>
          </a:p>
        </p:txBody>
      </p:sp>
    </p:spTree>
    <p:extLst>
      <p:ext uri="{BB962C8B-B14F-4D97-AF65-F5344CB8AC3E}">
        <p14:creationId xmlns:p14="http://schemas.microsoft.com/office/powerpoint/2010/main" val="3855634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C965DA-9B7A-483B-8453-255D9DC8DADD}" type="datetime1">
              <a:rPr lang="en-US" smtClean="0"/>
              <a:pPr/>
              <a:t>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E4BBA1-39F0-4938-B2DE-DCD6419BA2CC}" type="slidenum">
              <a:rPr lang="en-US" smtClean="0"/>
              <a:pPr/>
              <a:t>‹#›</a:t>
            </a:fld>
            <a:endParaRPr lang="en-US"/>
          </a:p>
        </p:txBody>
      </p:sp>
    </p:spTree>
    <p:extLst>
      <p:ext uri="{BB962C8B-B14F-4D97-AF65-F5344CB8AC3E}">
        <p14:creationId xmlns:p14="http://schemas.microsoft.com/office/powerpoint/2010/main" val="1123165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29C33C-B823-422D-BF75-FF0E13BA663E}" type="datetime1">
              <a:rPr lang="en-US" smtClean="0"/>
              <a:pPr/>
              <a:t>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E4BBA1-39F0-4938-B2DE-DCD6419BA2CC}" type="slidenum">
              <a:rPr lang="en-US" smtClean="0"/>
              <a:pPr/>
              <a:t>‹#›</a:t>
            </a:fld>
            <a:endParaRPr lang="en-US"/>
          </a:p>
        </p:txBody>
      </p:sp>
    </p:spTree>
    <p:extLst>
      <p:ext uri="{BB962C8B-B14F-4D97-AF65-F5344CB8AC3E}">
        <p14:creationId xmlns:p14="http://schemas.microsoft.com/office/powerpoint/2010/main" val="3102360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CEB8CF-7354-4ECC-9E01-D21960F4B9D4}" type="datetime1">
              <a:rPr lang="en-US" smtClean="0"/>
              <a:pPr/>
              <a:t>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E4BBA1-39F0-4938-B2DE-DCD6419BA2CC}" type="slidenum">
              <a:rPr lang="en-US" smtClean="0"/>
              <a:pPr/>
              <a:t>‹#›</a:t>
            </a:fld>
            <a:endParaRPr lang="en-US"/>
          </a:p>
        </p:txBody>
      </p:sp>
    </p:spTree>
    <p:extLst>
      <p:ext uri="{BB962C8B-B14F-4D97-AF65-F5344CB8AC3E}">
        <p14:creationId xmlns:p14="http://schemas.microsoft.com/office/powerpoint/2010/main" val="2894528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B9F937-A252-4304-A8CE-B627C01305EC}" type="datetime1">
              <a:rPr lang="en-US" smtClean="0"/>
              <a:pPr/>
              <a:t>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E4BBA1-39F0-4938-B2DE-DCD6419BA2CC}" type="slidenum">
              <a:rPr lang="en-US" smtClean="0"/>
              <a:pPr/>
              <a:t>‹#›</a:t>
            </a:fld>
            <a:endParaRPr lang="en-US"/>
          </a:p>
        </p:txBody>
      </p:sp>
    </p:spTree>
    <p:extLst>
      <p:ext uri="{BB962C8B-B14F-4D97-AF65-F5344CB8AC3E}">
        <p14:creationId xmlns:p14="http://schemas.microsoft.com/office/powerpoint/2010/main" val="1830833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DAFF93-6DDA-40AF-BA03-78B4CEF26E68}" type="datetime1">
              <a:rPr lang="en-US" smtClean="0"/>
              <a:pPr/>
              <a:t>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E4BBA1-39F0-4938-B2DE-DCD6419BA2CC}" type="slidenum">
              <a:rPr lang="en-US" smtClean="0"/>
              <a:pPr/>
              <a:t>‹#›</a:t>
            </a:fld>
            <a:endParaRPr lang="en-US"/>
          </a:p>
        </p:txBody>
      </p:sp>
    </p:spTree>
    <p:extLst>
      <p:ext uri="{BB962C8B-B14F-4D97-AF65-F5344CB8AC3E}">
        <p14:creationId xmlns:p14="http://schemas.microsoft.com/office/powerpoint/2010/main" val="601872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914ABA-0F52-4A89-A54A-18E526CF95D9}" type="datetime1">
              <a:rPr lang="en-US" smtClean="0"/>
              <a:pPr/>
              <a:t>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E4BBA1-39F0-4938-B2DE-DCD6419BA2CC}" type="slidenum">
              <a:rPr lang="en-US" smtClean="0"/>
              <a:pPr/>
              <a:t>‹#›</a:t>
            </a:fld>
            <a:endParaRPr lang="en-US"/>
          </a:p>
        </p:txBody>
      </p:sp>
    </p:spTree>
    <p:extLst>
      <p:ext uri="{BB962C8B-B14F-4D97-AF65-F5344CB8AC3E}">
        <p14:creationId xmlns:p14="http://schemas.microsoft.com/office/powerpoint/2010/main" val="254854868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3.xml.rels><?xml version="1.0" encoding="UTF-8" standalone="yes"?>
<Relationships xmlns="http://schemas.openxmlformats.org/package/2006/relationships"><Relationship Id="rId2" Type="http://schemas.openxmlformats.org/officeDocument/2006/relationships/hyperlink" Target="mailto:ComplianceComplaints@ed.gov"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67000"/>
            <a:ext cx="7772400" cy="1295400"/>
          </a:xfrm>
        </p:spPr>
        <p:txBody>
          <a:bodyPr>
            <a:noAutofit/>
          </a:bodyPr>
          <a:lstStyle/>
          <a:p>
            <a:r>
              <a:rPr lang="en-US" sz="1600" dirty="0"/>
              <a:t>A PROJECT OF THE DISABILITIES LAW PROGRAM </a:t>
            </a:r>
            <a:r>
              <a:rPr lang="en-US" sz="1600" dirty="0" smtClean="0"/>
              <a:t/>
            </a:r>
            <a:br>
              <a:rPr lang="en-US" sz="1600" dirty="0" smtClean="0"/>
            </a:br>
            <a:r>
              <a:rPr lang="en-US" sz="1600" dirty="0" smtClean="0"/>
              <a:t>OF </a:t>
            </a:r>
            <a:r>
              <a:rPr lang="en-US" sz="1600" dirty="0"/>
              <a:t>COMMUNITY LEGAL AID SOCIETY, INC.</a:t>
            </a:r>
            <a:r>
              <a:rPr lang="en-US" sz="2400" dirty="0"/>
              <a:t/>
            </a:r>
            <a:br>
              <a:rPr lang="en-US" sz="2400" dirty="0"/>
            </a:br>
            <a:r>
              <a:rPr lang="en-US" sz="2400" dirty="0"/>
              <a:t> </a:t>
            </a:r>
            <a:br>
              <a:rPr lang="en-US" sz="2400" dirty="0"/>
            </a:br>
            <a:r>
              <a:rPr lang="en-US" sz="2400" dirty="0"/>
              <a:t>Transition to Adulthood:</a:t>
            </a:r>
            <a:br>
              <a:rPr lang="en-US" sz="2400" dirty="0"/>
            </a:br>
            <a:r>
              <a:rPr lang="en-US" sz="2400" dirty="0"/>
              <a:t>What you need to know as an individual with a </a:t>
            </a:r>
            <a:r>
              <a:rPr lang="en-US" sz="2400" dirty="0" smtClean="0"/>
              <a:t>disability</a:t>
            </a:r>
            <a:r>
              <a:rPr lang="en-US" sz="2400" dirty="0"/>
              <a:t/>
            </a:r>
            <a:br>
              <a:rPr lang="en-US" sz="2400" dirty="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2400" dirty="0"/>
              <a:t> </a:t>
            </a:r>
            <a:br>
              <a:rPr lang="en-US" sz="2400" dirty="0"/>
            </a:br>
            <a:r>
              <a:rPr lang="en-US" sz="2400" dirty="0" smtClean="0"/>
              <a:t>Higher Education Rights</a:t>
            </a:r>
            <a:r>
              <a:rPr lang="en-US" sz="2400" dirty="0"/>
              <a:t/>
            </a:r>
            <a:br>
              <a:rPr lang="en-US" sz="2400" dirty="0"/>
            </a:br>
            <a:r>
              <a:rPr lang="en-US" sz="2400" dirty="0"/>
              <a:t>for Delaware Transition-Age Youth and Their Families</a:t>
            </a:r>
            <a:br>
              <a:rPr lang="en-US" sz="2400" dirty="0"/>
            </a:br>
            <a:r>
              <a:rPr lang="en-US" sz="2400" dirty="0"/>
              <a:t> </a:t>
            </a:r>
            <a:br>
              <a:rPr lang="en-US" sz="2400" dirty="0"/>
            </a:br>
            <a:r>
              <a:rPr lang="en-US" sz="2400" dirty="0"/>
              <a:t/>
            </a:r>
            <a:br>
              <a:rPr lang="en-US" sz="2400" dirty="0"/>
            </a:br>
            <a:endParaRPr lang="en-US" sz="2400" dirty="0"/>
          </a:p>
        </p:txBody>
      </p:sp>
      <p:sp>
        <p:nvSpPr>
          <p:cNvPr id="3" name="Subtitle 2"/>
          <p:cNvSpPr>
            <a:spLocks noGrp="1"/>
          </p:cNvSpPr>
          <p:nvPr>
            <p:ph type="subTitle" idx="1"/>
          </p:nvPr>
        </p:nvSpPr>
        <p:spPr>
          <a:xfrm>
            <a:off x="990600" y="5486400"/>
            <a:ext cx="6400800" cy="990600"/>
          </a:xfrm>
        </p:spPr>
        <p:txBody>
          <a:bodyPr>
            <a:normAutofit/>
          </a:bodyPr>
          <a:lstStyle/>
          <a:p>
            <a:r>
              <a:rPr lang="en-US" sz="2000" dirty="0" smtClean="0"/>
              <a:t>MADE POSSIBLE WITH SUPPORT FROM </a:t>
            </a:r>
            <a:br>
              <a:rPr lang="en-US" sz="2000" dirty="0" smtClean="0"/>
            </a:br>
            <a:r>
              <a:rPr lang="en-US" sz="2000" dirty="0" smtClean="0"/>
              <a:t>THE DELAWARE DEVELOPMENTAL DISABILITIES COUNCIL</a:t>
            </a:r>
            <a:endParaRPr lang="en-US" sz="2000"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270753"/>
            <a:ext cx="939800" cy="1068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7391400" y="5431248"/>
            <a:ext cx="1479891" cy="8933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6" name="Rectangle 5"/>
          <p:cNvSpPr/>
          <p:nvPr/>
        </p:nvSpPr>
        <p:spPr>
          <a:xfrm>
            <a:off x="2438400" y="2057400"/>
            <a:ext cx="4343400" cy="2362200"/>
          </a:xfrm>
          <a:prstGeom prst="rect">
            <a:avLst/>
          </a:prstGeom>
          <a:solidFill>
            <a:srgbClr val="000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MP900422593[1]"/>
          <p:cNvPicPr>
            <a:picLocks noChangeAspect="1" noChangeArrowheads="1"/>
          </p:cNvPicPr>
          <p:nvPr/>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rcRect l="11620" r="11618"/>
          <a:stretch>
            <a:fillRect/>
          </a:stretch>
        </p:blipFill>
        <p:spPr bwMode="auto">
          <a:xfrm>
            <a:off x="3238500" y="2062480"/>
            <a:ext cx="2743200" cy="2382302"/>
          </a:xfrm>
          <a:prstGeom prst="rect">
            <a:avLst/>
          </a:prstGeom>
          <a:solidFill>
            <a:srgbClr val="7E001B">
              <a:alpha val="71001"/>
            </a:srgbClr>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9029737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p:cNvSpPr>
            <a:spLocks noGrp="1" noChangeArrowheads="1"/>
          </p:cNvSpPr>
          <p:nvPr>
            <p:ph type="title"/>
          </p:nvPr>
        </p:nvSpPr>
        <p:spPr>
          <a:xfrm>
            <a:off x="457200" y="274638"/>
            <a:ext cx="7239000" cy="715962"/>
          </a:xfrm>
        </p:spPr>
        <p:txBody>
          <a:bodyPr>
            <a:normAutofit/>
          </a:bodyPr>
          <a:lstStyle/>
          <a:p>
            <a:pPr algn="r"/>
            <a:r>
              <a:rPr lang="en-US" altLang="en-US" sz="2800" dirty="0" smtClean="0">
                <a:solidFill>
                  <a:schemeClr val="accent5"/>
                </a:solidFill>
              </a:rPr>
              <a:t>Pathways to Employment Program            </a:t>
            </a:r>
            <a:endParaRPr lang="en-US" altLang="en-US" sz="2800" dirty="0">
              <a:solidFill>
                <a:schemeClr val="accent5"/>
              </a:solidFill>
            </a:endParaRPr>
          </a:p>
        </p:txBody>
      </p:sp>
      <p:sp>
        <p:nvSpPr>
          <p:cNvPr id="331779" name="Rectangle 3"/>
          <p:cNvSpPr>
            <a:spLocks noGrp="1" noChangeArrowheads="1"/>
          </p:cNvSpPr>
          <p:nvPr>
            <p:ph type="body" idx="1"/>
          </p:nvPr>
        </p:nvSpPr>
        <p:spPr>
          <a:xfrm>
            <a:off x="457200" y="1600200"/>
            <a:ext cx="8229600" cy="4525963"/>
          </a:xfrm>
        </p:spPr>
        <p:txBody>
          <a:bodyPr/>
          <a:lstStyle/>
          <a:p>
            <a:pPr>
              <a:lnSpc>
                <a:spcPct val="90000"/>
              </a:lnSpc>
            </a:pPr>
            <a:r>
              <a:rPr lang="en-US" altLang="en-US" sz="2800" dirty="0" smtClean="0"/>
              <a:t>Eligible people with disabilities ages 14-25 can receive services such as:</a:t>
            </a:r>
          </a:p>
          <a:p>
            <a:pPr lvl="1">
              <a:lnSpc>
                <a:spcPct val="90000"/>
              </a:lnSpc>
            </a:pPr>
            <a:r>
              <a:rPr lang="en-US" altLang="en-US" sz="2400" dirty="0" smtClean="0"/>
              <a:t>Employment navigator</a:t>
            </a:r>
          </a:p>
          <a:p>
            <a:pPr lvl="1">
              <a:lnSpc>
                <a:spcPct val="90000"/>
              </a:lnSpc>
            </a:pPr>
            <a:r>
              <a:rPr lang="en-US" altLang="en-US" sz="2400" dirty="0" smtClean="0"/>
              <a:t>Career exploration and assessment</a:t>
            </a:r>
          </a:p>
          <a:p>
            <a:pPr lvl="1">
              <a:lnSpc>
                <a:spcPct val="90000"/>
              </a:lnSpc>
            </a:pPr>
            <a:r>
              <a:rPr lang="en-US" altLang="en-US" sz="2400" dirty="0" smtClean="0"/>
              <a:t>Supported employment (individual and small group)</a:t>
            </a:r>
          </a:p>
          <a:p>
            <a:pPr lvl="1">
              <a:lnSpc>
                <a:spcPct val="90000"/>
              </a:lnSpc>
            </a:pPr>
            <a:r>
              <a:rPr lang="en-US" altLang="en-US" sz="2400" dirty="0" smtClean="0"/>
              <a:t>Benefits counseling</a:t>
            </a:r>
          </a:p>
          <a:p>
            <a:pPr lvl="1">
              <a:lnSpc>
                <a:spcPct val="90000"/>
              </a:lnSpc>
            </a:pPr>
            <a:r>
              <a:rPr lang="en-US" altLang="en-US" sz="2400" dirty="0" smtClean="0"/>
              <a:t>Financial coaching</a:t>
            </a:r>
          </a:p>
          <a:p>
            <a:pPr lvl="1">
              <a:lnSpc>
                <a:spcPct val="90000"/>
              </a:lnSpc>
            </a:pPr>
            <a:r>
              <a:rPr lang="en-US" altLang="en-US" sz="2400" dirty="0" smtClean="0"/>
              <a:t>Non-medical transportation</a:t>
            </a:r>
          </a:p>
          <a:p>
            <a:pPr lvl="1">
              <a:lnSpc>
                <a:spcPct val="90000"/>
              </a:lnSpc>
            </a:pPr>
            <a:r>
              <a:rPr lang="en-US" altLang="en-US" sz="2400" dirty="0" smtClean="0"/>
              <a:t>Personal care (including a self-directed component)</a:t>
            </a:r>
          </a:p>
          <a:p>
            <a:pPr lvl="1">
              <a:lnSpc>
                <a:spcPct val="90000"/>
              </a:lnSpc>
            </a:pPr>
            <a:r>
              <a:rPr lang="en-US" altLang="en-US" sz="2400" dirty="0" smtClean="0"/>
              <a:t>Orientation, mobility, and assistive technology</a:t>
            </a:r>
            <a:endParaRPr lang="en-US" altLang="en-US" sz="2400" dirty="0"/>
          </a:p>
        </p:txBody>
      </p:sp>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10</a:t>
            </a:fld>
            <a:endParaRPr lang="en-US"/>
          </a:p>
        </p:txBody>
      </p:sp>
      <p:pic>
        <p:nvPicPr>
          <p:cNvPr id="2052" name="Picture 4" descr="C:\Users\mband\AppData\Local\Microsoft\Windows\Temporary Internet Files\Content.IE5\QV9KSCRB\CarbonNYC_NEW_Exclamation[1].png"/>
          <p:cNvPicPr>
            <a:picLocks noChangeAspect="1" noChangeArrowheads="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848599" y="109220"/>
            <a:ext cx="1104053" cy="828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25165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Understanding the admissions process</a:t>
            </a:r>
          </a:p>
        </p:txBody>
      </p:sp>
      <p:sp>
        <p:nvSpPr>
          <p:cNvPr id="3" name="Content Placeholder 2"/>
          <p:cNvSpPr>
            <a:spLocks noGrp="1"/>
          </p:cNvSpPr>
          <p:nvPr>
            <p:ph type="body" idx="1"/>
          </p:nvPr>
        </p:nvSpPr>
        <p:spPr/>
        <p:txBody>
          <a:bodyPr>
            <a:normAutofit/>
          </a:bodyPr>
          <a:lstStyle/>
          <a:p>
            <a:endParaRPr lang="en-US" dirty="0"/>
          </a:p>
        </p:txBody>
      </p:sp>
      <p:sp>
        <p:nvSpPr>
          <p:cNvPr id="5" name="Slide Number Placeholder 4"/>
          <p:cNvSpPr>
            <a:spLocks noGrp="1"/>
          </p:cNvSpPr>
          <p:nvPr>
            <p:ph type="sldNum" sz="quarter" idx="12"/>
          </p:nvPr>
        </p:nvSpPr>
        <p:spPr/>
        <p:txBody>
          <a:bodyPr/>
          <a:lstStyle/>
          <a:p>
            <a:fld id="{19E4BBA1-39F0-4938-B2DE-DCD6419BA2CC}" type="slidenum">
              <a:rPr lang="en-US" smtClean="0"/>
              <a:pPr/>
              <a:t>11</a:t>
            </a:fld>
            <a:endParaRPr lang="en-US"/>
          </a:p>
        </p:txBody>
      </p:sp>
    </p:spTree>
    <p:extLst>
      <p:ext uri="{BB962C8B-B14F-4D97-AF65-F5344CB8AC3E}">
        <p14:creationId xmlns:p14="http://schemas.microsoft.com/office/powerpoint/2010/main" val="7662676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12</a:t>
            </a:fld>
            <a:endParaRPr lang="en-US" dirty="0"/>
          </a:p>
        </p:txBody>
      </p:sp>
      <p:graphicFrame>
        <p:nvGraphicFramePr>
          <p:cNvPr id="3" name="Diagram 2"/>
          <p:cNvGraphicFramePr/>
          <p:nvPr>
            <p:extLst>
              <p:ext uri="{D42A27DB-BD31-4B8C-83A1-F6EECF244321}">
                <p14:modId xmlns:p14="http://schemas.microsoft.com/office/powerpoint/2010/main" val="255445980"/>
              </p:ext>
            </p:extLst>
          </p:nvPr>
        </p:nvGraphicFramePr>
        <p:xfrm>
          <a:off x="457200" y="1295400"/>
          <a:ext cx="82296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2"/>
          <p:cNvSpPr txBox="1">
            <a:spLocks noChangeArrowheads="1"/>
          </p:cNvSpPr>
          <p:nvPr/>
        </p:nvSpPr>
        <p:spPr>
          <a:xfrm>
            <a:off x="457200" y="274638"/>
            <a:ext cx="8229600" cy="7159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altLang="en-US" sz="3200" b="1" dirty="0" smtClean="0">
                <a:solidFill>
                  <a:schemeClr val="accent5"/>
                </a:solidFill>
              </a:rPr>
              <a:t>Standardized tests</a:t>
            </a:r>
            <a:endParaRPr lang="en-US" altLang="en-US" sz="3200" b="1" dirty="0">
              <a:solidFill>
                <a:schemeClr val="accent5"/>
              </a:solidFill>
            </a:endParaRPr>
          </a:p>
        </p:txBody>
      </p:sp>
      <p:cxnSp>
        <p:nvCxnSpPr>
          <p:cNvPr id="8" name="Straight Connector 7"/>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19695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457200" y="274638"/>
            <a:ext cx="8229600" cy="715962"/>
          </a:xfrm>
        </p:spPr>
        <p:txBody>
          <a:bodyPr>
            <a:normAutofit fontScale="90000"/>
          </a:bodyPr>
          <a:lstStyle/>
          <a:p>
            <a:pPr algn="r"/>
            <a:r>
              <a:rPr lang="en-US" altLang="en-US" b="1" dirty="0" smtClean="0">
                <a:solidFill>
                  <a:schemeClr val="accent5"/>
                </a:solidFill>
              </a:rPr>
              <a:t>Test Prep Courses</a:t>
            </a:r>
            <a:endParaRPr lang="en-US" altLang="en-US" b="1" dirty="0">
              <a:solidFill>
                <a:schemeClr val="accent5"/>
              </a:solidFill>
            </a:endParaRPr>
          </a:p>
        </p:txBody>
      </p:sp>
      <p:sp>
        <p:nvSpPr>
          <p:cNvPr id="316419" name="Rectangle 3"/>
          <p:cNvSpPr>
            <a:spLocks noGrp="1" noChangeArrowheads="1"/>
          </p:cNvSpPr>
          <p:nvPr>
            <p:ph type="body" idx="1"/>
          </p:nvPr>
        </p:nvSpPr>
        <p:spPr>
          <a:xfrm>
            <a:off x="457200" y="1295400"/>
            <a:ext cx="8229600" cy="4800600"/>
          </a:xfrm>
        </p:spPr>
        <p:txBody>
          <a:bodyPr>
            <a:normAutofit fontScale="85000" lnSpcReduction="20000"/>
          </a:bodyPr>
          <a:lstStyle/>
          <a:p>
            <a:r>
              <a:rPr lang="en-US" altLang="en-US" sz="2800" dirty="0" smtClean="0"/>
              <a:t>Some companies offer courses you can take to try to improve how you do on standardized college admission tests, like the ACT and SAT</a:t>
            </a:r>
          </a:p>
          <a:p>
            <a:endParaRPr lang="en-US" altLang="en-US" sz="2800" dirty="0" smtClean="0"/>
          </a:p>
          <a:p>
            <a:r>
              <a:rPr lang="en-US" altLang="en-US" sz="2800" dirty="0" smtClean="0"/>
              <a:t>Test prep courses should offer accommodations if you need them to participate in a test preparation course.</a:t>
            </a:r>
          </a:p>
          <a:p>
            <a:endParaRPr lang="en-US" altLang="en-US" sz="2800" dirty="0" smtClean="0"/>
          </a:p>
          <a:p>
            <a:r>
              <a:rPr lang="en-US" altLang="en-US" sz="2800" dirty="0" smtClean="0"/>
              <a:t>Accommodations could include providing auxiliary aids and services, modifying policies, practices and procedures, or removing barriers from test prep facilities.</a:t>
            </a:r>
          </a:p>
          <a:p>
            <a:endParaRPr lang="en-US" altLang="en-US" sz="2800" dirty="0" smtClean="0"/>
          </a:p>
          <a:p>
            <a:r>
              <a:rPr lang="en-US" altLang="en-US" sz="2800" dirty="0" smtClean="0"/>
              <a:t>Contact the test prep provider to speak to their ADA administrator to find out how to request any necessary accommodations.</a:t>
            </a:r>
            <a:endParaRPr lang="en-US" altLang="en-US" sz="1800" dirty="0"/>
          </a:p>
          <a:p>
            <a:endParaRPr lang="en-US" altLang="en-US" sz="1800" dirty="0"/>
          </a:p>
        </p:txBody>
      </p:sp>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13</a:t>
            </a:fld>
            <a:endParaRPr lang="en-US"/>
          </a:p>
        </p:txBody>
      </p:sp>
    </p:spTree>
    <p:extLst>
      <p:ext uri="{BB962C8B-B14F-4D97-AF65-F5344CB8AC3E}">
        <p14:creationId xmlns:p14="http://schemas.microsoft.com/office/powerpoint/2010/main" val="2249236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457200" y="274638"/>
            <a:ext cx="8229600" cy="715962"/>
          </a:xfrm>
        </p:spPr>
        <p:txBody>
          <a:bodyPr>
            <a:noAutofit/>
          </a:bodyPr>
          <a:lstStyle/>
          <a:p>
            <a:pPr algn="r"/>
            <a:r>
              <a:rPr lang="en-US" altLang="en-US" sz="3000" b="1" dirty="0" smtClean="0">
                <a:solidFill>
                  <a:schemeClr val="accent5"/>
                </a:solidFill>
              </a:rPr>
              <a:t>Admissions Process: Disclosure of Your Disability</a:t>
            </a:r>
            <a:endParaRPr lang="en-US" altLang="en-US" sz="3000" b="1" dirty="0">
              <a:solidFill>
                <a:schemeClr val="accent5"/>
              </a:solidFill>
            </a:endParaRPr>
          </a:p>
        </p:txBody>
      </p:sp>
      <p:sp>
        <p:nvSpPr>
          <p:cNvPr id="316419" name="Rectangle 3"/>
          <p:cNvSpPr>
            <a:spLocks noGrp="1" noChangeArrowheads="1"/>
          </p:cNvSpPr>
          <p:nvPr>
            <p:ph type="body" idx="1"/>
          </p:nvPr>
        </p:nvSpPr>
        <p:spPr>
          <a:xfrm>
            <a:off x="457200" y="1295400"/>
            <a:ext cx="8229600" cy="5257800"/>
          </a:xfrm>
        </p:spPr>
        <p:txBody>
          <a:bodyPr>
            <a:normAutofit fontScale="92500" lnSpcReduction="10000"/>
          </a:bodyPr>
          <a:lstStyle/>
          <a:p>
            <a:r>
              <a:rPr lang="en-US" altLang="en-US" sz="1800" dirty="0" smtClean="0"/>
              <a:t>You are </a:t>
            </a:r>
            <a:r>
              <a:rPr lang="en-US" altLang="en-US" sz="1800" dirty="0" smtClean="0">
                <a:solidFill>
                  <a:schemeClr val="accent5"/>
                </a:solidFill>
              </a:rPr>
              <a:t>NOT</a:t>
            </a:r>
            <a:r>
              <a:rPr lang="en-US" altLang="en-US" sz="1800" dirty="0" smtClean="0"/>
              <a:t> required to disclose your disability to a higher education institution.</a:t>
            </a:r>
          </a:p>
          <a:p>
            <a:endParaRPr lang="en-US" altLang="en-US" sz="1800" dirty="0" smtClean="0"/>
          </a:p>
          <a:p>
            <a:pPr lvl="1"/>
            <a:r>
              <a:rPr lang="en-US" altLang="en-US" sz="1400" dirty="0" smtClean="0"/>
              <a:t>If you meet the requirements for admission to the school, you may not be denied admission because you have a disability.</a:t>
            </a:r>
          </a:p>
          <a:p>
            <a:endParaRPr lang="en-US" altLang="en-US" sz="1800" dirty="0" smtClean="0"/>
          </a:p>
          <a:p>
            <a:pPr lvl="1"/>
            <a:r>
              <a:rPr lang="en-US" altLang="en-US" sz="1400" dirty="0" smtClean="0"/>
              <a:t>If you do </a:t>
            </a:r>
            <a:r>
              <a:rPr lang="en-US" altLang="en-US" sz="1400" dirty="0" smtClean="0">
                <a:solidFill>
                  <a:schemeClr val="accent5"/>
                </a:solidFill>
              </a:rPr>
              <a:t>NOT </a:t>
            </a:r>
            <a:r>
              <a:rPr lang="en-US" altLang="en-US" sz="1400" dirty="0" smtClean="0"/>
              <a:t>need the school to make any adjustments or modifications because of your disability, you are not required to disclose your disability!</a:t>
            </a:r>
          </a:p>
          <a:p>
            <a:endParaRPr lang="en-US" altLang="en-US" sz="1800" dirty="0" smtClean="0"/>
          </a:p>
          <a:p>
            <a:r>
              <a:rPr lang="en-US" altLang="en-US" sz="1800" dirty="0" smtClean="0"/>
              <a:t>However, you </a:t>
            </a:r>
            <a:r>
              <a:rPr lang="en-US" altLang="en-US" sz="1800" dirty="0" smtClean="0">
                <a:solidFill>
                  <a:schemeClr val="accent5"/>
                </a:solidFill>
              </a:rPr>
              <a:t>WILL</a:t>
            </a:r>
            <a:r>
              <a:rPr lang="en-US" altLang="en-US" sz="1800" dirty="0" smtClean="0"/>
              <a:t> need to disclose your disability if you need the school to make an accommodation or modification.  </a:t>
            </a:r>
          </a:p>
          <a:p>
            <a:endParaRPr lang="en-US" altLang="en-US" sz="1800" dirty="0" smtClean="0"/>
          </a:p>
          <a:p>
            <a:r>
              <a:rPr lang="en-US" altLang="en-US" sz="1800" dirty="0" smtClean="0"/>
              <a:t>You should disclose </a:t>
            </a:r>
            <a:r>
              <a:rPr lang="en-US" altLang="en-US" sz="1800" dirty="0" smtClean="0">
                <a:solidFill>
                  <a:schemeClr val="accent5"/>
                </a:solidFill>
              </a:rPr>
              <a:t>BEFORE</a:t>
            </a:r>
            <a:r>
              <a:rPr lang="en-US" altLang="en-US" sz="1800" dirty="0" smtClean="0"/>
              <a:t> you need an accommodation, and before you start experiencing problems at school due to a lack of accommodations.</a:t>
            </a:r>
          </a:p>
          <a:p>
            <a:endParaRPr lang="en-US" altLang="en-US" sz="1800" dirty="0" smtClean="0"/>
          </a:p>
          <a:p>
            <a:r>
              <a:rPr lang="en-US" altLang="en-US" sz="1800" dirty="0" smtClean="0"/>
              <a:t>For example, you may wish to disclose…</a:t>
            </a:r>
          </a:p>
          <a:p>
            <a:pPr lvl="1"/>
            <a:r>
              <a:rPr lang="en-US" altLang="en-US" sz="1400" dirty="0" smtClean="0">
                <a:solidFill>
                  <a:schemeClr val="tx2"/>
                </a:solidFill>
              </a:rPr>
              <a:t>…when you apply - if you need accommodations during the application process </a:t>
            </a:r>
          </a:p>
          <a:p>
            <a:pPr lvl="1"/>
            <a:r>
              <a:rPr lang="en-US" altLang="en-US" sz="1400" dirty="0" smtClean="0">
                <a:solidFill>
                  <a:schemeClr val="tx2"/>
                </a:solidFill>
              </a:rPr>
              <a:t>…when you enroll - if your disability requires accommodations in choosing classes</a:t>
            </a:r>
          </a:p>
          <a:p>
            <a:pPr lvl="1"/>
            <a:r>
              <a:rPr lang="en-US" altLang="en-US" sz="1400" dirty="0" smtClean="0">
                <a:solidFill>
                  <a:schemeClr val="tx2"/>
                </a:solidFill>
              </a:rPr>
              <a:t>…when you enroll - if you need to request accessible housing on campus</a:t>
            </a:r>
          </a:p>
          <a:p>
            <a:pPr lvl="1"/>
            <a:r>
              <a:rPr lang="en-US" altLang="en-US" sz="1400" dirty="0" smtClean="0">
                <a:solidFill>
                  <a:schemeClr val="tx2"/>
                </a:solidFill>
              </a:rPr>
              <a:t>… after you enroll - if you have a learning disability and you need to request extra time to complete exams</a:t>
            </a:r>
          </a:p>
          <a:p>
            <a:pPr lvl="1"/>
            <a:r>
              <a:rPr lang="en-US" altLang="en-US" sz="1400" dirty="0" smtClean="0">
                <a:solidFill>
                  <a:schemeClr val="tx2"/>
                </a:solidFill>
              </a:rPr>
              <a:t>…when you need accommodations , if you develop a disability during your time as a student</a:t>
            </a:r>
          </a:p>
        </p:txBody>
      </p:sp>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14</a:t>
            </a:fld>
            <a:endParaRPr lang="en-US"/>
          </a:p>
        </p:txBody>
      </p:sp>
      <p:pic>
        <p:nvPicPr>
          <p:cNvPr id="4100" name="Picture 4" descr="C:\Users\mband\AppData\Local\Microsoft\Windows\Temporary Internet Files\Content.IE5\CAST0QD5\confidential[1].jpg"/>
          <p:cNvPicPr>
            <a:picLocks noChangeAspect="1" noChangeArrowheads="1"/>
          </p:cNvPicPr>
          <p:nvPr/>
        </p:nvPicPr>
        <p:blipFill>
          <a:blip r:embed="rId2">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152400" y="1828800"/>
            <a:ext cx="762000" cy="1105201"/>
          </a:xfrm>
          <a:prstGeom prst="rect">
            <a:avLst/>
          </a:prstGeom>
          <a:noFill/>
        </p:spPr>
      </p:pic>
    </p:spTree>
    <p:extLst>
      <p:ext uri="{BB962C8B-B14F-4D97-AF65-F5344CB8AC3E}">
        <p14:creationId xmlns:p14="http://schemas.microsoft.com/office/powerpoint/2010/main" val="28017979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Financing higher education</a:t>
            </a:r>
            <a:endParaRPr lang="en-US" dirty="0"/>
          </a:p>
        </p:txBody>
      </p:sp>
      <p:sp>
        <p:nvSpPr>
          <p:cNvPr id="3" name="Content Placeholder 2"/>
          <p:cNvSpPr>
            <a:spLocks noGrp="1"/>
          </p:cNvSpPr>
          <p:nvPr>
            <p:ph type="body" idx="1"/>
          </p:nvPr>
        </p:nvSpPr>
        <p:spPr/>
        <p:txBody>
          <a:bodyPr>
            <a:normAutofit/>
          </a:bodyPr>
          <a:lstStyle/>
          <a:p>
            <a:endParaRPr lang="en-US" dirty="0"/>
          </a:p>
        </p:txBody>
      </p:sp>
      <p:sp>
        <p:nvSpPr>
          <p:cNvPr id="5" name="Slide Number Placeholder 4"/>
          <p:cNvSpPr>
            <a:spLocks noGrp="1"/>
          </p:cNvSpPr>
          <p:nvPr>
            <p:ph type="sldNum" sz="quarter" idx="12"/>
          </p:nvPr>
        </p:nvSpPr>
        <p:spPr/>
        <p:txBody>
          <a:bodyPr/>
          <a:lstStyle/>
          <a:p>
            <a:fld id="{19E4BBA1-39F0-4938-B2DE-DCD6419BA2CC}" type="slidenum">
              <a:rPr lang="en-US" smtClean="0"/>
              <a:pPr/>
              <a:t>15</a:t>
            </a:fld>
            <a:endParaRPr lang="en-US"/>
          </a:p>
        </p:txBody>
      </p:sp>
    </p:spTree>
    <p:extLst>
      <p:ext uri="{BB962C8B-B14F-4D97-AF65-F5344CB8AC3E}">
        <p14:creationId xmlns:p14="http://schemas.microsoft.com/office/powerpoint/2010/main" val="34174734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457200" y="274638"/>
            <a:ext cx="8229600" cy="715962"/>
          </a:xfrm>
        </p:spPr>
        <p:txBody>
          <a:bodyPr>
            <a:normAutofit fontScale="90000"/>
          </a:bodyPr>
          <a:lstStyle/>
          <a:p>
            <a:pPr algn="r"/>
            <a:r>
              <a:rPr lang="en-US" altLang="en-US" b="1" dirty="0" smtClean="0">
                <a:solidFill>
                  <a:schemeClr val="accent5"/>
                </a:solidFill>
              </a:rPr>
              <a:t>Sources of Funding and Assistance</a:t>
            </a:r>
            <a:endParaRPr lang="en-US" altLang="en-US" b="1" dirty="0">
              <a:solidFill>
                <a:schemeClr val="accent5"/>
              </a:solidFill>
            </a:endParaRPr>
          </a:p>
        </p:txBody>
      </p:sp>
      <p:graphicFrame>
        <p:nvGraphicFramePr>
          <p:cNvPr id="2" name="Diagram 1"/>
          <p:cNvGraphicFramePr/>
          <p:nvPr/>
        </p:nvGraphicFramePr>
        <p:xfrm>
          <a:off x="457200" y="1295400"/>
          <a:ext cx="82296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16</a:t>
            </a:fld>
            <a:endParaRPr lang="en-US"/>
          </a:p>
        </p:txBody>
      </p:sp>
    </p:spTree>
    <p:extLst>
      <p:ext uri="{BB962C8B-B14F-4D97-AF65-F5344CB8AC3E}">
        <p14:creationId xmlns:p14="http://schemas.microsoft.com/office/powerpoint/2010/main" val="16482835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457200" y="274638"/>
            <a:ext cx="8229600" cy="715962"/>
          </a:xfrm>
        </p:spPr>
        <p:txBody>
          <a:bodyPr>
            <a:normAutofit/>
          </a:bodyPr>
          <a:lstStyle/>
          <a:p>
            <a:pPr algn="r"/>
            <a:r>
              <a:rPr lang="en-US" altLang="en-US" sz="3600" b="1" dirty="0" smtClean="0">
                <a:solidFill>
                  <a:schemeClr val="accent5"/>
                </a:solidFill>
              </a:rPr>
              <a:t>Sources of Funding and Assistance Cont.</a:t>
            </a:r>
            <a:endParaRPr lang="en-US" altLang="en-US" sz="3600" b="1" dirty="0">
              <a:solidFill>
                <a:schemeClr val="accent5"/>
              </a:solidFill>
            </a:endParaRPr>
          </a:p>
        </p:txBody>
      </p:sp>
      <p:graphicFrame>
        <p:nvGraphicFramePr>
          <p:cNvPr id="2" name="Diagram 1"/>
          <p:cNvGraphicFramePr/>
          <p:nvPr>
            <p:extLst>
              <p:ext uri="{D42A27DB-BD31-4B8C-83A1-F6EECF244321}">
                <p14:modId xmlns:p14="http://schemas.microsoft.com/office/powerpoint/2010/main" val="3256353585"/>
              </p:ext>
            </p:extLst>
          </p:nvPr>
        </p:nvGraphicFramePr>
        <p:xfrm>
          <a:off x="457200" y="1295400"/>
          <a:ext cx="82296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17</a:t>
            </a:fld>
            <a:endParaRPr lang="en-US"/>
          </a:p>
        </p:txBody>
      </p:sp>
    </p:spTree>
    <p:extLst>
      <p:ext uri="{BB962C8B-B14F-4D97-AF65-F5344CB8AC3E}">
        <p14:creationId xmlns:p14="http://schemas.microsoft.com/office/powerpoint/2010/main" val="34727467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457200" y="274638"/>
            <a:ext cx="8229600" cy="715962"/>
          </a:xfrm>
        </p:spPr>
        <p:txBody>
          <a:bodyPr>
            <a:normAutofit/>
          </a:bodyPr>
          <a:lstStyle/>
          <a:p>
            <a:pPr algn="r"/>
            <a:r>
              <a:rPr lang="en-US" altLang="en-US" sz="3600" b="1" dirty="0" smtClean="0">
                <a:solidFill>
                  <a:schemeClr val="accent5"/>
                </a:solidFill>
              </a:rPr>
              <a:t>Sources of Funding and Assistance Cont.</a:t>
            </a:r>
            <a:endParaRPr lang="en-US" altLang="en-US" sz="3600" b="1" dirty="0">
              <a:solidFill>
                <a:schemeClr val="accent5"/>
              </a:solidFill>
            </a:endParaRPr>
          </a:p>
        </p:txBody>
      </p:sp>
      <p:graphicFrame>
        <p:nvGraphicFramePr>
          <p:cNvPr id="2" name="Diagram 1"/>
          <p:cNvGraphicFramePr/>
          <p:nvPr>
            <p:extLst>
              <p:ext uri="{D42A27DB-BD31-4B8C-83A1-F6EECF244321}">
                <p14:modId xmlns:p14="http://schemas.microsoft.com/office/powerpoint/2010/main" val="2879625389"/>
              </p:ext>
            </p:extLst>
          </p:nvPr>
        </p:nvGraphicFramePr>
        <p:xfrm>
          <a:off x="457200" y="1295400"/>
          <a:ext cx="82296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18</a:t>
            </a:fld>
            <a:endParaRPr lang="en-US"/>
          </a:p>
        </p:txBody>
      </p:sp>
    </p:spTree>
    <p:extLst>
      <p:ext uri="{BB962C8B-B14F-4D97-AF65-F5344CB8AC3E}">
        <p14:creationId xmlns:p14="http://schemas.microsoft.com/office/powerpoint/2010/main" val="6880529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457200" y="274638"/>
            <a:ext cx="8229600" cy="715962"/>
          </a:xfrm>
        </p:spPr>
        <p:txBody>
          <a:bodyPr>
            <a:normAutofit/>
          </a:bodyPr>
          <a:lstStyle/>
          <a:p>
            <a:pPr algn="r"/>
            <a:r>
              <a:rPr lang="en-US" altLang="en-US" sz="3600" b="1" dirty="0" smtClean="0">
                <a:solidFill>
                  <a:schemeClr val="accent5"/>
                </a:solidFill>
              </a:rPr>
              <a:t>Sources of Funding and Assistance Cont.</a:t>
            </a:r>
            <a:endParaRPr lang="en-US" altLang="en-US" sz="3600" b="1" dirty="0">
              <a:solidFill>
                <a:schemeClr val="accent5"/>
              </a:solidFill>
            </a:endParaRPr>
          </a:p>
        </p:txBody>
      </p:sp>
      <p:graphicFrame>
        <p:nvGraphicFramePr>
          <p:cNvPr id="2" name="Diagram 1"/>
          <p:cNvGraphicFramePr/>
          <p:nvPr>
            <p:extLst>
              <p:ext uri="{D42A27DB-BD31-4B8C-83A1-F6EECF244321}">
                <p14:modId xmlns:p14="http://schemas.microsoft.com/office/powerpoint/2010/main" val="1071866245"/>
              </p:ext>
            </p:extLst>
          </p:nvPr>
        </p:nvGraphicFramePr>
        <p:xfrm>
          <a:off x="457200" y="1295400"/>
          <a:ext cx="82296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19</a:t>
            </a:fld>
            <a:endParaRPr lang="en-US"/>
          </a:p>
        </p:txBody>
      </p:sp>
    </p:spTree>
    <p:extLst>
      <p:ext uri="{BB962C8B-B14F-4D97-AF65-F5344CB8AC3E}">
        <p14:creationId xmlns:p14="http://schemas.microsoft.com/office/powerpoint/2010/main" val="5981444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Introduction </a:t>
            </a:r>
          </a:p>
        </p:txBody>
      </p:sp>
      <p:sp>
        <p:nvSpPr>
          <p:cNvPr id="3" name="Content Placeholder 2"/>
          <p:cNvSpPr>
            <a:spLocks noGrp="1"/>
          </p:cNvSpPr>
          <p:nvPr>
            <p:ph idx="1"/>
          </p:nvPr>
        </p:nvSpPr>
        <p:spPr/>
        <p:txBody>
          <a:bodyPr>
            <a:normAutofit fontScale="70000" lnSpcReduction="20000"/>
          </a:bodyPr>
          <a:lstStyle/>
          <a:p>
            <a:r>
              <a:rPr lang="en-US" dirty="0"/>
              <a:t>The transition from childhood to adulthood can be both exciting and challenging. There are many things to keep in mind as you (or your child) approach adulthood. While it is never too late to plan for the future, we recommend that you start thinking about and preparing for the transition to adulthood early in the teenage years.</a:t>
            </a:r>
          </a:p>
          <a:p>
            <a:pPr marL="0" indent="0">
              <a:buNone/>
            </a:pPr>
            <a:r>
              <a:rPr lang="en-US" dirty="0"/>
              <a:t> </a:t>
            </a:r>
          </a:p>
          <a:p>
            <a:r>
              <a:rPr lang="en-US" dirty="0"/>
              <a:t>This </a:t>
            </a:r>
            <a:r>
              <a:rPr lang="en-US" dirty="0" smtClean="0"/>
              <a:t>presentation </a:t>
            </a:r>
            <a:r>
              <a:rPr lang="en-US" dirty="0"/>
              <a:t>provides information to assist you </a:t>
            </a:r>
            <a:r>
              <a:rPr lang="en-US" dirty="0" smtClean="0"/>
              <a:t>to be your own advocate. </a:t>
            </a:r>
            <a:r>
              <a:rPr lang="en-US" dirty="0"/>
              <a:t>It provides an overview of common </a:t>
            </a:r>
            <a:r>
              <a:rPr lang="en-US" dirty="0" smtClean="0"/>
              <a:t>higher education </a:t>
            </a:r>
            <a:r>
              <a:rPr lang="en-US" dirty="0"/>
              <a:t>issues and questions that you will likely face.</a:t>
            </a:r>
          </a:p>
          <a:p>
            <a:pPr marL="0" indent="0">
              <a:buNone/>
            </a:pPr>
            <a:r>
              <a:rPr lang="en-US" dirty="0"/>
              <a:t> </a:t>
            </a:r>
          </a:p>
          <a:p>
            <a:r>
              <a:rPr lang="en-US" dirty="0"/>
              <a:t>This </a:t>
            </a:r>
            <a:r>
              <a:rPr lang="en-US" dirty="0" smtClean="0"/>
              <a:t>presentation </a:t>
            </a:r>
            <a:r>
              <a:rPr lang="en-US" dirty="0"/>
              <a:t>does not cover every topic related to </a:t>
            </a:r>
            <a:r>
              <a:rPr lang="en-US" dirty="0" smtClean="0"/>
              <a:t>voting that </a:t>
            </a:r>
            <a:r>
              <a:rPr lang="en-US" dirty="0"/>
              <a:t>you might encounter, but is here to offer you some insight into some common issues.  Each individual’s situation is unique and this </a:t>
            </a:r>
            <a:r>
              <a:rPr lang="en-US" dirty="0" smtClean="0"/>
              <a:t>presentation </a:t>
            </a:r>
            <a:r>
              <a:rPr lang="en-US" dirty="0"/>
              <a:t>is not intended to constitute legal advice on your specific circumstances</a:t>
            </a:r>
            <a:r>
              <a:rPr lang="en-US" dirty="0" smtClean="0"/>
              <a:t>.</a:t>
            </a:r>
            <a:endParaRPr lang="en-US" dirty="0"/>
          </a:p>
        </p:txBody>
      </p:sp>
      <p:sp>
        <p:nvSpPr>
          <p:cNvPr id="5" name="Slide Number Placeholder 4"/>
          <p:cNvSpPr>
            <a:spLocks noGrp="1"/>
          </p:cNvSpPr>
          <p:nvPr>
            <p:ph type="sldNum" sz="quarter" idx="12"/>
          </p:nvPr>
        </p:nvSpPr>
        <p:spPr/>
        <p:txBody>
          <a:bodyPr/>
          <a:lstStyle/>
          <a:p>
            <a:fld id="{19E4BBA1-39F0-4938-B2DE-DCD6419BA2CC}" type="slidenum">
              <a:rPr lang="en-US" smtClean="0"/>
              <a:pPr/>
              <a:t>2</a:t>
            </a:fld>
            <a:endParaRPr lang="en-US" dirty="0"/>
          </a:p>
        </p:txBody>
      </p:sp>
    </p:spTree>
    <p:extLst>
      <p:ext uri="{BB962C8B-B14F-4D97-AF65-F5344CB8AC3E}">
        <p14:creationId xmlns:p14="http://schemas.microsoft.com/office/powerpoint/2010/main" val="32411391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457200" y="274638"/>
            <a:ext cx="8229600" cy="715962"/>
          </a:xfrm>
        </p:spPr>
        <p:txBody>
          <a:bodyPr>
            <a:normAutofit/>
          </a:bodyPr>
          <a:lstStyle/>
          <a:p>
            <a:pPr algn="r"/>
            <a:r>
              <a:rPr lang="en-US" altLang="en-US" sz="3600" b="1" dirty="0" smtClean="0">
                <a:solidFill>
                  <a:schemeClr val="accent5"/>
                </a:solidFill>
              </a:rPr>
              <a:t>Sources of Funding and Assistance Cont.</a:t>
            </a:r>
            <a:endParaRPr lang="en-US" altLang="en-US" sz="3600" b="1" dirty="0">
              <a:solidFill>
                <a:schemeClr val="accent5"/>
              </a:solidFill>
            </a:endParaRPr>
          </a:p>
        </p:txBody>
      </p:sp>
      <p:graphicFrame>
        <p:nvGraphicFramePr>
          <p:cNvPr id="2" name="Diagram 1"/>
          <p:cNvGraphicFramePr/>
          <p:nvPr>
            <p:extLst>
              <p:ext uri="{D42A27DB-BD31-4B8C-83A1-F6EECF244321}">
                <p14:modId xmlns:p14="http://schemas.microsoft.com/office/powerpoint/2010/main" val="1659868311"/>
              </p:ext>
            </p:extLst>
          </p:nvPr>
        </p:nvGraphicFramePr>
        <p:xfrm>
          <a:off x="457200" y="1295400"/>
          <a:ext cx="82296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20</a:t>
            </a:fld>
            <a:endParaRPr lang="en-US"/>
          </a:p>
        </p:txBody>
      </p:sp>
    </p:spTree>
    <p:extLst>
      <p:ext uri="{BB962C8B-B14F-4D97-AF65-F5344CB8AC3E}">
        <p14:creationId xmlns:p14="http://schemas.microsoft.com/office/powerpoint/2010/main" val="32149724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457200" y="274638"/>
            <a:ext cx="8229600" cy="715962"/>
          </a:xfrm>
        </p:spPr>
        <p:txBody>
          <a:bodyPr>
            <a:normAutofit/>
          </a:bodyPr>
          <a:lstStyle/>
          <a:p>
            <a:pPr algn="r"/>
            <a:r>
              <a:rPr lang="en-US" altLang="en-US" sz="3600" b="1" dirty="0" smtClean="0">
                <a:solidFill>
                  <a:schemeClr val="accent5"/>
                </a:solidFill>
              </a:rPr>
              <a:t>Sources of Funding and Assistance Cont.</a:t>
            </a:r>
            <a:endParaRPr lang="en-US" altLang="en-US" sz="3600" b="1" dirty="0">
              <a:solidFill>
                <a:schemeClr val="accent5"/>
              </a:solidFill>
            </a:endParaRPr>
          </a:p>
        </p:txBody>
      </p:sp>
      <p:graphicFrame>
        <p:nvGraphicFramePr>
          <p:cNvPr id="2" name="Diagram 1"/>
          <p:cNvGraphicFramePr/>
          <p:nvPr>
            <p:extLst>
              <p:ext uri="{D42A27DB-BD31-4B8C-83A1-F6EECF244321}">
                <p14:modId xmlns:p14="http://schemas.microsoft.com/office/powerpoint/2010/main" val="1081348307"/>
              </p:ext>
            </p:extLst>
          </p:nvPr>
        </p:nvGraphicFramePr>
        <p:xfrm>
          <a:off x="457200" y="1295400"/>
          <a:ext cx="82296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21</a:t>
            </a:fld>
            <a:endParaRPr lang="en-US"/>
          </a:p>
        </p:txBody>
      </p:sp>
    </p:spTree>
    <p:extLst>
      <p:ext uri="{BB962C8B-B14F-4D97-AF65-F5344CB8AC3E}">
        <p14:creationId xmlns:p14="http://schemas.microsoft.com/office/powerpoint/2010/main" val="60168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457200" y="274638"/>
            <a:ext cx="8229600" cy="715962"/>
          </a:xfrm>
        </p:spPr>
        <p:txBody>
          <a:bodyPr>
            <a:normAutofit/>
          </a:bodyPr>
          <a:lstStyle/>
          <a:p>
            <a:pPr algn="r"/>
            <a:r>
              <a:rPr lang="en-US" altLang="en-US" sz="3600" b="1" dirty="0" smtClean="0">
                <a:solidFill>
                  <a:schemeClr val="accent5"/>
                </a:solidFill>
              </a:rPr>
              <a:t>Sources of Funding and Assistance Cont.</a:t>
            </a:r>
            <a:endParaRPr lang="en-US" altLang="en-US" sz="3600" b="1" dirty="0">
              <a:solidFill>
                <a:schemeClr val="accent5"/>
              </a:solidFill>
            </a:endParaRPr>
          </a:p>
        </p:txBody>
      </p:sp>
      <p:graphicFrame>
        <p:nvGraphicFramePr>
          <p:cNvPr id="2" name="Diagram 1"/>
          <p:cNvGraphicFramePr/>
          <p:nvPr>
            <p:extLst>
              <p:ext uri="{D42A27DB-BD31-4B8C-83A1-F6EECF244321}">
                <p14:modId xmlns:p14="http://schemas.microsoft.com/office/powerpoint/2010/main" val="1454722612"/>
              </p:ext>
            </p:extLst>
          </p:nvPr>
        </p:nvGraphicFramePr>
        <p:xfrm>
          <a:off x="457200" y="1295400"/>
          <a:ext cx="82296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22</a:t>
            </a:fld>
            <a:endParaRPr lang="en-US"/>
          </a:p>
        </p:txBody>
      </p:sp>
    </p:spTree>
    <p:extLst>
      <p:ext uri="{BB962C8B-B14F-4D97-AF65-F5344CB8AC3E}">
        <p14:creationId xmlns:p14="http://schemas.microsoft.com/office/powerpoint/2010/main" val="33642114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457200" y="274638"/>
            <a:ext cx="8229600" cy="715962"/>
          </a:xfrm>
        </p:spPr>
        <p:txBody>
          <a:bodyPr>
            <a:normAutofit/>
          </a:bodyPr>
          <a:lstStyle/>
          <a:p>
            <a:pPr algn="r"/>
            <a:r>
              <a:rPr lang="en-US" altLang="en-US" sz="3600" b="1" dirty="0" smtClean="0">
                <a:solidFill>
                  <a:schemeClr val="accent5"/>
                </a:solidFill>
              </a:rPr>
              <a:t>Financial aid complaints process</a:t>
            </a:r>
            <a:endParaRPr lang="en-US" altLang="en-US" sz="3600" b="1" dirty="0">
              <a:solidFill>
                <a:schemeClr val="accent5"/>
              </a:solidFill>
            </a:endParaRPr>
          </a:p>
        </p:txBody>
      </p:sp>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23</a:t>
            </a:fld>
            <a:endParaRPr lang="en-US"/>
          </a:p>
        </p:txBody>
      </p:sp>
      <p:sp>
        <p:nvSpPr>
          <p:cNvPr id="3" name="Rectangle 2"/>
          <p:cNvSpPr/>
          <p:nvPr/>
        </p:nvSpPr>
        <p:spPr>
          <a:xfrm>
            <a:off x="457200" y="1295400"/>
            <a:ext cx="8229600" cy="4800600"/>
          </a:xfrm>
          <a:prstGeom prst="rect">
            <a:avLst/>
          </a:prstGeom>
        </p:spPr>
        <p:txBody>
          <a:bodyPr/>
          <a:lstStyle/>
          <a:p>
            <a:pPr marL="285750" lvl="0" indent="-285750" rtl="0">
              <a:buFont typeface="Arial" panose="020B0604020202020204" pitchFamily="34" charset="0"/>
              <a:buChar char="•"/>
            </a:pPr>
            <a:r>
              <a:rPr lang="en-US" sz="2000" dirty="0" smtClean="0"/>
              <a:t>If you think that your federal financial aid is not being processed or distributed properly, you should first contact your school’s financial aid office. Examples:</a:t>
            </a:r>
          </a:p>
          <a:p>
            <a:pPr marL="285750" lvl="0" indent="-285750" rtl="0">
              <a:buFont typeface="Arial" panose="020B0604020202020204" pitchFamily="34" charset="0"/>
              <a:buChar char="•"/>
            </a:pPr>
            <a:endParaRPr lang="en-US" sz="2000" dirty="0" smtClean="0"/>
          </a:p>
          <a:p>
            <a:pPr marL="742950" lvl="1" indent="-285750">
              <a:buFont typeface="Arial" panose="020B0604020202020204" pitchFamily="34" charset="0"/>
              <a:buChar char="•"/>
            </a:pPr>
            <a:r>
              <a:rPr lang="en-US" sz="2000" dirty="0" smtClean="0"/>
              <a:t>Financial aid is not paid on time</a:t>
            </a:r>
          </a:p>
          <a:p>
            <a:pPr marL="742950" lvl="1" indent="-285750">
              <a:buFont typeface="Arial" panose="020B0604020202020204" pitchFamily="34" charset="0"/>
              <a:buChar char="•"/>
            </a:pPr>
            <a:endParaRPr lang="en-US" sz="2000" dirty="0"/>
          </a:p>
          <a:p>
            <a:pPr marL="742950" lvl="1" indent="-285750">
              <a:buFont typeface="Arial" panose="020B0604020202020204" pitchFamily="34" charset="0"/>
              <a:buChar char="•"/>
            </a:pPr>
            <a:r>
              <a:rPr lang="en-US" sz="2000" dirty="0" smtClean="0"/>
              <a:t>Paid in the incorrect amount</a:t>
            </a:r>
          </a:p>
          <a:p>
            <a:pPr marL="742950" lvl="1" indent="-285750">
              <a:buFont typeface="Arial" panose="020B0604020202020204" pitchFamily="34" charset="0"/>
              <a:buChar char="•"/>
            </a:pPr>
            <a:endParaRPr lang="en-US" sz="2000" dirty="0" smtClean="0"/>
          </a:p>
          <a:p>
            <a:pPr marL="285750" lvl="0" indent="-285750" rtl="0">
              <a:buFont typeface="Arial" panose="020B0604020202020204" pitchFamily="34" charset="0"/>
              <a:buChar char="•"/>
            </a:pPr>
            <a:r>
              <a:rPr lang="en-US" sz="2000" dirty="0" smtClean="0"/>
              <a:t>You should first contact your school because federal financial aid is distributed by the school, not the federal government.</a:t>
            </a:r>
          </a:p>
          <a:p>
            <a:pPr marL="285750" lvl="0" indent="-285750" rtl="0">
              <a:buFont typeface="Arial" panose="020B0604020202020204" pitchFamily="34" charset="0"/>
              <a:buChar char="•"/>
            </a:pPr>
            <a:endParaRPr lang="en-US" sz="2000" dirty="0" smtClean="0"/>
          </a:p>
          <a:p>
            <a:pPr marL="285750" lvl="0" indent="-285750" rtl="0">
              <a:buFont typeface="Arial" panose="020B0604020202020204" pitchFamily="34" charset="0"/>
              <a:buChar char="•"/>
            </a:pPr>
            <a:r>
              <a:rPr lang="en-US" sz="2000" dirty="0" smtClean="0"/>
              <a:t>If you are unable to resolve the problem with your school, you may contact the Federal Student Aid Program Compliance Office</a:t>
            </a:r>
          </a:p>
          <a:p>
            <a:pPr marL="742950" lvl="1" indent="-285750">
              <a:buFont typeface="Arial" panose="020B0604020202020204" pitchFamily="34" charset="0"/>
              <a:buChar char="•"/>
            </a:pPr>
            <a:r>
              <a:rPr lang="en-US" sz="2000" dirty="0" smtClean="0">
                <a:hlinkClick r:id="rId2"/>
              </a:rPr>
              <a:t>ComplianceComplaints@ed.gov</a:t>
            </a:r>
            <a:endParaRPr lang="en-US" sz="2000" dirty="0" smtClean="0"/>
          </a:p>
          <a:p>
            <a:pPr marL="742950" lvl="1" indent="-285750">
              <a:buFont typeface="Arial" panose="020B0604020202020204" pitchFamily="34" charset="0"/>
              <a:buChar char="•"/>
            </a:pPr>
            <a:r>
              <a:rPr lang="en-US" sz="2000" dirty="0" smtClean="0"/>
              <a:t>1-877-557-2575</a:t>
            </a:r>
            <a:endParaRPr lang="en-US" sz="2000" dirty="0"/>
          </a:p>
        </p:txBody>
      </p:sp>
    </p:spTree>
    <p:extLst>
      <p:ext uri="{BB962C8B-B14F-4D97-AF65-F5344CB8AC3E}">
        <p14:creationId xmlns:p14="http://schemas.microsoft.com/office/powerpoint/2010/main" val="4908164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Rights and legal protections of students with disabilities in higher education</a:t>
            </a:r>
            <a:endParaRPr lang="en-US" dirty="0"/>
          </a:p>
        </p:txBody>
      </p:sp>
      <p:sp>
        <p:nvSpPr>
          <p:cNvPr id="3" name="Content Placeholder 2"/>
          <p:cNvSpPr>
            <a:spLocks noGrp="1"/>
          </p:cNvSpPr>
          <p:nvPr>
            <p:ph type="body" idx="1"/>
          </p:nvPr>
        </p:nvSpPr>
        <p:spPr/>
        <p:txBody>
          <a:bodyPr>
            <a:normAutofit/>
          </a:bodyPr>
          <a:lstStyle/>
          <a:p>
            <a:endParaRPr lang="en-US" dirty="0"/>
          </a:p>
        </p:txBody>
      </p:sp>
      <p:sp>
        <p:nvSpPr>
          <p:cNvPr id="5" name="Slide Number Placeholder 4"/>
          <p:cNvSpPr>
            <a:spLocks noGrp="1"/>
          </p:cNvSpPr>
          <p:nvPr>
            <p:ph type="sldNum" sz="quarter" idx="12"/>
          </p:nvPr>
        </p:nvSpPr>
        <p:spPr/>
        <p:txBody>
          <a:bodyPr/>
          <a:lstStyle/>
          <a:p>
            <a:fld id="{19E4BBA1-39F0-4938-B2DE-DCD6419BA2CC}" type="slidenum">
              <a:rPr lang="en-US" smtClean="0"/>
              <a:pPr/>
              <a:t>24</a:t>
            </a:fld>
            <a:endParaRPr lang="en-US"/>
          </a:p>
        </p:txBody>
      </p:sp>
    </p:spTree>
    <p:extLst>
      <p:ext uri="{BB962C8B-B14F-4D97-AF65-F5344CB8AC3E}">
        <p14:creationId xmlns:p14="http://schemas.microsoft.com/office/powerpoint/2010/main" val="5436365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457200" y="274638"/>
            <a:ext cx="8229600" cy="715962"/>
          </a:xfrm>
        </p:spPr>
        <p:txBody>
          <a:bodyPr>
            <a:normAutofit/>
          </a:bodyPr>
          <a:lstStyle/>
          <a:p>
            <a:pPr algn="r"/>
            <a:r>
              <a:rPr lang="en-US" altLang="en-US" sz="3600" b="1" dirty="0" smtClean="0">
                <a:solidFill>
                  <a:schemeClr val="accent5"/>
                </a:solidFill>
              </a:rPr>
              <a:t>The Americans with Disabilities Act (ADA)</a:t>
            </a:r>
            <a:endParaRPr lang="en-US" altLang="en-US" sz="3600" b="1" dirty="0">
              <a:solidFill>
                <a:schemeClr val="accent5"/>
              </a:solidFill>
            </a:endParaRPr>
          </a:p>
        </p:txBody>
      </p:sp>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25</a:t>
            </a:fld>
            <a:endParaRPr lang="en-US"/>
          </a:p>
        </p:txBody>
      </p:sp>
      <p:sp>
        <p:nvSpPr>
          <p:cNvPr id="3" name="Rectangle 2"/>
          <p:cNvSpPr/>
          <p:nvPr/>
        </p:nvSpPr>
        <p:spPr>
          <a:xfrm>
            <a:off x="457200" y="1295400"/>
            <a:ext cx="7467600" cy="5181600"/>
          </a:xfrm>
          <a:prstGeom prst="rect">
            <a:avLst/>
          </a:prstGeom>
        </p:spPr>
        <p:txBody>
          <a:bodyPr/>
          <a:lstStyle/>
          <a:p>
            <a:pPr marL="285750" lvl="0" indent="-285750" rtl="0">
              <a:buFont typeface="Arial" panose="020B0604020202020204" pitchFamily="34" charset="0"/>
              <a:buChar char="•"/>
            </a:pPr>
            <a:r>
              <a:rPr lang="en-US" sz="2200" dirty="0" smtClean="0"/>
              <a:t>Under the ADA, public and private institutions (with the exception of religiously affiliated schools) of higher education may not discriminate against a person with a disability.</a:t>
            </a:r>
          </a:p>
          <a:p>
            <a:pPr marL="285750" lvl="0" indent="-285750" rtl="0">
              <a:buFont typeface="Arial" panose="020B0604020202020204" pitchFamily="34" charset="0"/>
              <a:buChar char="•"/>
            </a:pPr>
            <a:endParaRPr lang="en-US" sz="2200" dirty="0" smtClean="0"/>
          </a:p>
          <a:p>
            <a:pPr marL="285750" lvl="0" indent="-285750" rtl="0">
              <a:buFont typeface="Arial" panose="020B0604020202020204" pitchFamily="34" charset="0"/>
              <a:buChar char="•"/>
            </a:pPr>
            <a:r>
              <a:rPr lang="en-US" sz="2200" dirty="0" smtClean="0"/>
              <a:t>This applies to the application and admissions process, as well as to the time that a person with a disability attends the school.</a:t>
            </a:r>
          </a:p>
          <a:p>
            <a:pPr marL="285750" lvl="0" indent="-285750" rtl="0">
              <a:buFont typeface="Arial" panose="020B0604020202020204" pitchFamily="34" charset="0"/>
              <a:buChar char="•"/>
            </a:pPr>
            <a:endParaRPr lang="en-US" sz="2200" dirty="0" smtClean="0"/>
          </a:p>
          <a:p>
            <a:pPr marL="285750" lvl="0" indent="-285750" rtl="0">
              <a:buFont typeface="Arial" panose="020B0604020202020204" pitchFamily="34" charset="0"/>
              <a:buChar char="•"/>
            </a:pPr>
            <a:r>
              <a:rPr lang="en-US" sz="2200" dirty="0" smtClean="0"/>
              <a:t>The ADA requires accommodations for students with disabilities when necessary, in several areas, including education, transportation, employment, educational programs, and extracurricular activities.</a:t>
            </a:r>
          </a:p>
          <a:p>
            <a:pPr marL="285750" lvl="0" indent="-285750" rtl="0">
              <a:buFont typeface="Arial" panose="020B0604020202020204" pitchFamily="34" charset="0"/>
              <a:buChar char="•"/>
            </a:pPr>
            <a:endParaRPr lang="en-US" sz="2200" dirty="0" smtClean="0"/>
          </a:p>
          <a:p>
            <a:pPr marL="285750" lvl="0" indent="-285750" rtl="0">
              <a:buFont typeface="Arial" panose="020B0604020202020204" pitchFamily="34" charset="0"/>
              <a:buChar char="•"/>
            </a:pPr>
            <a:r>
              <a:rPr lang="en-US" sz="2200" dirty="0" smtClean="0"/>
              <a:t>Disability harassment can also be illegal under the ADA (it must be severe or persistent in order to be considered discrimination).</a:t>
            </a:r>
            <a:endParaRPr lang="en-US" sz="2200"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5960" y="3886200"/>
            <a:ext cx="1880858" cy="1328356"/>
          </a:xfrm>
          <a:prstGeom prst="rect">
            <a:avLst/>
          </a:prstGeom>
        </p:spPr>
      </p:pic>
    </p:spTree>
    <p:extLst>
      <p:ext uri="{BB962C8B-B14F-4D97-AF65-F5344CB8AC3E}">
        <p14:creationId xmlns:p14="http://schemas.microsoft.com/office/powerpoint/2010/main" val="9903106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457200" y="274638"/>
            <a:ext cx="8229600" cy="715962"/>
          </a:xfrm>
        </p:spPr>
        <p:txBody>
          <a:bodyPr>
            <a:normAutofit fontScale="90000"/>
          </a:bodyPr>
          <a:lstStyle/>
          <a:p>
            <a:pPr algn="r"/>
            <a:r>
              <a:rPr lang="en-US" altLang="en-US" sz="3600" b="1" dirty="0" smtClean="0">
                <a:solidFill>
                  <a:schemeClr val="accent5"/>
                </a:solidFill>
              </a:rPr>
              <a:t>Section 504 of the Rehabilitation Act of 1973</a:t>
            </a:r>
            <a:endParaRPr lang="en-US" altLang="en-US" sz="3600" b="1" dirty="0">
              <a:solidFill>
                <a:schemeClr val="accent5"/>
              </a:solidFill>
            </a:endParaRPr>
          </a:p>
        </p:txBody>
      </p:sp>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26</a:t>
            </a:fld>
            <a:endParaRPr lang="en-US"/>
          </a:p>
        </p:txBody>
      </p:sp>
      <p:sp>
        <p:nvSpPr>
          <p:cNvPr id="3" name="Rectangle 2"/>
          <p:cNvSpPr/>
          <p:nvPr/>
        </p:nvSpPr>
        <p:spPr>
          <a:xfrm>
            <a:off x="457200" y="1295400"/>
            <a:ext cx="8229600" cy="4800600"/>
          </a:xfrm>
          <a:prstGeom prst="rect">
            <a:avLst/>
          </a:prstGeom>
        </p:spPr>
        <p:txBody>
          <a:bodyPr/>
          <a:lstStyle/>
          <a:p>
            <a:pPr marL="285750" lvl="0" indent="-285750" rtl="0">
              <a:buFont typeface="Arial" panose="020B0604020202020204" pitchFamily="34" charset="0"/>
              <a:buChar char="•"/>
            </a:pPr>
            <a:r>
              <a:rPr lang="en-US" sz="2200" dirty="0" smtClean="0"/>
              <a:t>This law applies to higher education institutions that receive funds from the federal government.</a:t>
            </a:r>
          </a:p>
          <a:p>
            <a:pPr marL="285750" lvl="0" indent="-285750" rtl="0">
              <a:buFont typeface="Arial" panose="020B0604020202020204" pitchFamily="34" charset="0"/>
              <a:buChar char="•"/>
            </a:pPr>
            <a:endParaRPr lang="en-US" sz="2200" dirty="0" smtClean="0"/>
          </a:p>
          <a:p>
            <a:pPr marL="285750" lvl="0" indent="-285750" rtl="0">
              <a:buFont typeface="Arial" panose="020B0604020202020204" pitchFamily="34" charset="0"/>
              <a:buChar char="•"/>
            </a:pPr>
            <a:r>
              <a:rPr lang="en-US" sz="2200" dirty="0" smtClean="0"/>
              <a:t>Like the ADA, this law makes it illegal to discriminate on the basis of disability.</a:t>
            </a:r>
          </a:p>
          <a:p>
            <a:pPr marL="285750" lvl="0" indent="-285750" rtl="0">
              <a:buFont typeface="Arial" panose="020B0604020202020204" pitchFamily="34" charset="0"/>
              <a:buChar char="•"/>
            </a:pPr>
            <a:endParaRPr lang="en-US" sz="2200" dirty="0" smtClean="0"/>
          </a:p>
          <a:p>
            <a:pPr marL="285750" lvl="0" indent="-285750" rtl="0">
              <a:buFont typeface="Arial" panose="020B0604020202020204" pitchFamily="34" charset="0"/>
              <a:buChar char="•"/>
            </a:pPr>
            <a:r>
              <a:rPr lang="en-US" sz="2200" dirty="0" smtClean="0"/>
              <a:t>Under this law, a student may request accommodations and services based on a disability.</a:t>
            </a:r>
          </a:p>
          <a:p>
            <a:pPr marL="285750" lvl="0" indent="-285750" rtl="0">
              <a:buFont typeface="Arial" panose="020B0604020202020204" pitchFamily="34" charset="0"/>
              <a:buChar char="•"/>
            </a:pPr>
            <a:endParaRPr lang="en-US" sz="2200" dirty="0" smtClean="0"/>
          </a:p>
          <a:p>
            <a:pPr marL="285750" lvl="0" indent="-285750" rtl="0">
              <a:buFont typeface="Arial" panose="020B0604020202020204" pitchFamily="34" charset="0"/>
              <a:buChar char="•"/>
            </a:pPr>
            <a:r>
              <a:rPr lang="en-US" sz="2200" dirty="0" smtClean="0"/>
              <a:t>School may be required to provide appropriate academic adjustments, accessible housing</a:t>
            </a:r>
            <a:endParaRPr lang="en-US" sz="2200"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3695700"/>
            <a:ext cx="1756172" cy="2838258"/>
          </a:xfrm>
          <a:prstGeom prst="rect">
            <a:avLst/>
          </a:prstGeom>
        </p:spPr>
      </p:pic>
    </p:spTree>
    <p:extLst>
      <p:ext uri="{BB962C8B-B14F-4D97-AF65-F5344CB8AC3E}">
        <p14:creationId xmlns:p14="http://schemas.microsoft.com/office/powerpoint/2010/main" val="11747093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457200" y="274638"/>
            <a:ext cx="8229600" cy="715962"/>
          </a:xfrm>
        </p:spPr>
        <p:txBody>
          <a:bodyPr>
            <a:normAutofit/>
          </a:bodyPr>
          <a:lstStyle/>
          <a:p>
            <a:pPr algn="r"/>
            <a:r>
              <a:rPr lang="en-US" altLang="en-US" sz="3600" b="1" dirty="0" smtClean="0">
                <a:solidFill>
                  <a:schemeClr val="accent5"/>
                </a:solidFill>
              </a:rPr>
              <a:t>Higher Education Opportunity Act</a:t>
            </a:r>
            <a:endParaRPr lang="en-US" altLang="en-US" sz="3600" b="1" dirty="0">
              <a:solidFill>
                <a:schemeClr val="accent5"/>
              </a:solidFill>
            </a:endParaRPr>
          </a:p>
        </p:txBody>
      </p:sp>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27</a:t>
            </a:fld>
            <a:endParaRPr lang="en-US"/>
          </a:p>
        </p:txBody>
      </p:sp>
      <p:sp>
        <p:nvSpPr>
          <p:cNvPr id="3" name="Rectangle 2"/>
          <p:cNvSpPr/>
          <p:nvPr/>
        </p:nvSpPr>
        <p:spPr>
          <a:xfrm>
            <a:off x="457200" y="1295400"/>
            <a:ext cx="8229600" cy="4800600"/>
          </a:xfrm>
          <a:prstGeom prst="rect">
            <a:avLst/>
          </a:prstGeom>
        </p:spPr>
        <p:txBody>
          <a:bodyPr/>
          <a:lstStyle/>
          <a:p>
            <a:pPr marL="285750" lvl="0" indent="-285750" rtl="0">
              <a:buFont typeface="Arial" panose="020B0604020202020204" pitchFamily="34" charset="0"/>
              <a:buChar char="•"/>
            </a:pPr>
            <a:r>
              <a:rPr lang="en-US" sz="2200" dirty="0" smtClean="0"/>
              <a:t>Encourages colleges and universities to improve accessibility for students with disabilities, through support services and collaboration with other organizations.</a:t>
            </a:r>
          </a:p>
          <a:p>
            <a:pPr marL="285750" lvl="0" indent="-285750" rtl="0">
              <a:buFont typeface="Arial" panose="020B0604020202020204" pitchFamily="34" charset="0"/>
              <a:buChar char="•"/>
            </a:pPr>
            <a:endParaRPr lang="en-US" sz="2200" dirty="0" smtClean="0"/>
          </a:p>
          <a:p>
            <a:pPr marL="285750" lvl="0" indent="-285750" rtl="0">
              <a:buFont typeface="Arial" panose="020B0604020202020204" pitchFamily="34" charset="0"/>
              <a:buChar char="•"/>
            </a:pPr>
            <a:r>
              <a:rPr lang="en-US" sz="2200" dirty="0" smtClean="0"/>
              <a:t>Provides grants for the development of programs for college students with disabilities, including programs to help them transition from high school to higher education.</a:t>
            </a:r>
          </a:p>
          <a:p>
            <a:pPr marL="285750" lvl="0" indent="-285750" rtl="0">
              <a:buFont typeface="Arial" panose="020B0604020202020204" pitchFamily="34" charset="0"/>
              <a:buChar char="•"/>
            </a:pPr>
            <a:endParaRPr lang="en-US" sz="2200" dirty="0" smtClean="0"/>
          </a:p>
          <a:p>
            <a:pPr marL="285750" lvl="0" indent="-285750" rtl="0">
              <a:buFont typeface="Arial" panose="020B0604020202020204" pitchFamily="34" charset="0"/>
              <a:buChar char="•"/>
            </a:pPr>
            <a:r>
              <a:rPr lang="en-US" sz="2200" dirty="0" smtClean="0"/>
              <a:t>Allows students with intellectual disabilities to qualify for certain types of federal financial aid for the first time.</a:t>
            </a:r>
          </a:p>
          <a:p>
            <a:pPr marL="285750" lvl="0" indent="-285750" rtl="0">
              <a:buFont typeface="Arial" panose="020B0604020202020204" pitchFamily="34" charset="0"/>
              <a:buChar char="•"/>
            </a:pPr>
            <a:endParaRPr lang="en-US" sz="2200" dirty="0" smtClean="0"/>
          </a:p>
          <a:p>
            <a:pPr marL="285750" lvl="0" indent="-285750" rtl="0">
              <a:buFont typeface="Arial" panose="020B0604020202020204" pitchFamily="34" charset="0"/>
              <a:buChar char="•"/>
            </a:pPr>
            <a:r>
              <a:rPr lang="en-US" sz="2200" dirty="0" smtClean="0"/>
              <a:t>Encourages the development of instructional materials that are accessible.</a:t>
            </a:r>
          </a:p>
          <a:p>
            <a:pPr marL="285750" lvl="0" indent="-285750" rtl="0">
              <a:buFont typeface="Arial" panose="020B0604020202020204" pitchFamily="34" charset="0"/>
              <a:buChar char="•"/>
            </a:pPr>
            <a:endParaRPr lang="en-US" sz="2200" dirty="0" smtClean="0"/>
          </a:p>
          <a:p>
            <a:pPr marL="285750" lvl="0" indent="-285750" rtl="0">
              <a:buFont typeface="Arial" panose="020B0604020202020204" pitchFamily="34" charset="0"/>
              <a:buChar char="•"/>
            </a:pPr>
            <a:r>
              <a:rPr lang="en-US" sz="2200" dirty="0" smtClean="0"/>
              <a:t>Encourages grater accessibility of financial aid information for students with disabilities.</a:t>
            </a:r>
            <a:endParaRPr lang="en-US" sz="2200" dirty="0"/>
          </a:p>
        </p:txBody>
      </p:sp>
    </p:spTree>
    <p:extLst>
      <p:ext uri="{BB962C8B-B14F-4D97-AF65-F5344CB8AC3E}">
        <p14:creationId xmlns:p14="http://schemas.microsoft.com/office/powerpoint/2010/main" val="2168281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457200" y="274638"/>
            <a:ext cx="8229600" cy="715962"/>
          </a:xfrm>
        </p:spPr>
        <p:txBody>
          <a:bodyPr>
            <a:normAutofit/>
          </a:bodyPr>
          <a:lstStyle/>
          <a:p>
            <a:pPr algn="r"/>
            <a:r>
              <a:rPr lang="en-US" altLang="en-US" sz="3600" b="1" dirty="0" smtClean="0">
                <a:solidFill>
                  <a:schemeClr val="accent5"/>
                </a:solidFill>
              </a:rPr>
              <a:t>Other Laws</a:t>
            </a:r>
            <a:endParaRPr lang="en-US" altLang="en-US" sz="3600" b="1" dirty="0">
              <a:solidFill>
                <a:schemeClr val="accent5"/>
              </a:solidFill>
            </a:endParaRPr>
          </a:p>
        </p:txBody>
      </p:sp>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28</a:t>
            </a:fld>
            <a:endParaRPr lang="en-US"/>
          </a:p>
        </p:txBody>
      </p:sp>
      <p:graphicFrame>
        <p:nvGraphicFramePr>
          <p:cNvPr id="4" name="Diagram 3"/>
          <p:cNvGraphicFramePr/>
          <p:nvPr>
            <p:extLst>
              <p:ext uri="{D42A27DB-BD31-4B8C-83A1-F6EECF244321}">
                <p14:modId xmlns:p14="http://schemas.microsoft.com/office/powerpoint/2010/main" val="4287980299"/>
              </p:ext>
            </p:extLst>
          </p:nvPr>
        </p:nvGraphicFramePr>
        <p:xfrm>
          <a:off x="457200" y="1295400"/>
          <a:ext cx="82296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8281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accommodations</a:t>
            </a:r>
            <a:endParaRPr lang="en-US" dirty="0"/>
          </a:p>
        </p:txBody>
      </p:sp>
      <p:sp>
        <p:nvSpPr>
          <p:cNvPr id="3" name="Content Placeholder 2"/>
          <p:cNvSpPr>
            <a:spLocks noGrp="1"/>
          </p:cNvSpPr>
          <p:nvPr>
            <p:ph type="body" idx="1"/>
          </p:nvPr>
        </p:nvSpPr>
        <p:spPr/>
        <p:txBody>
          <a:bodyPr>
            <a:normAutofit/>
          </a:bodyPr>
          <a:lstStyle/>
          <a:p>
            <a:endParaRPr lang="en-US" dirty="0"/>
          </a:p>
        </p:txBody>
      </p:sp>
      <p:sp>
        <p:nvSpPr>
          <p:cNvPr id="5" name="Slide Number Placeholder 4"/>
          <p:cNvSpPr>
            <a:spLocks noGrp="1"/>
          </p:cNvSpPr>
          <p:nvPr>
            <p:ph type="sldNum" sz="quarter" idx="12"/>
          </p:nvPr>
        </p:nvSpPr>
        <p:spPr/>
        <p:txBody>
          <a:bodyPr/>
          <a:lstStyle/>
          <a:p>
            <a:fld id="{19E4BBA1-39F0-4938-B2DE-DCD6419BA2CC}" type="slidenum">
              <a:rPr lang="en-US" smtClean="0"/>
              <a:pPr/>
              <a:t>29</a:t>
            </a:fld>
            <a:endParaRPr lang="en-US"/>
          </a:p>
        </p:txBody>
      </p:sp>
    </p:spTree>
    <p:extLst>
      <p:ext uri="{BB962C8B-B14F-4D97-AF65-F5344CB8AC3E}">
        <p14:creationId xmlns:p14="http://schemas.microsoft.com/office/powerpoint/2010/main" val="38004158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Agenda</a:t>
            </a:r>
            <a:endParaRPr lang="en-US" b="1" dirty="0"/>
          </a:p>
        </p:txBody>
      </p:sp>
      <p:sp>
        <p:nvSpPr>
          <p:cNvPr id="3" name="Content Placeholder 2"/>
          <p:cNvSpPr>
            <a:spLocks noGrp="1"/>
          </p:cNvSpPr>
          <p:nvPr>
            <p:ph idx="1"/>
          </p:nvPr>
        </p:nvSpPr>
        <p:spPr/>
        <p:txBody>
          <a:bodyPr>
            <a:normAutofit lnSpcReduction="10000"/>
          </a:bodyPr>
          <a:lstStyle/>
          <a:p>
            <a:r>
              <a:rPr lang="en-US" dirty="0" smtClean="0"/>
              <a:t>Options for education after high school</a:t>
            </a:r>
          </a:p>
          <a:p>
            <a:r>
              <a:rPr lang="en-US" dirty="0" smtClean="0"/>
              <a:t>Prepare to apply</a:t>
            </a:r>
          </a:p>
          <a:p>
            <a:r>
              <a:rPr lang="en-US" dirty="0" smtClean="0"/>
              <a:t>Understanding the admissions process</a:t>
            </a:r>
          </a:p>
          <a:p>
            <a:r>
              <a:rPr lang="en-US" dirty="0" smtClean="0"/>
              <a:t>Financing higher education</a:t>
            </a:r>
          </a:p>
          <a:p>
            <a:r>
              <a:rPr lang="en-US" dirty="0" smtClean="0"/>
              <a:t>Rights and legal protections of students with disabilities in higher education</a:t>
            </a:r>
          </a:p>
          <a:p>
            <a:r>
              <a:rPr lang="en-US" sz="3100" dirty="0" smtClean="0"/>
              <a:t>Accommodations</a:t>
            </a:r>
          </a:p>
          <a:p>
            <a:r>
              <a:rPr lang="en-US" sz="3100" dirty="0" smtClean="0"/>
              <a:t>Other important things to know</a:t>
            </a:r>
          </a:p>
          <a:p>
            <a:pPr marL="0" indent="0">
              <a:buNone/>
            </a:pPr>
            <a:endParaRPr lang="en-US" dirty="0">
              <a:solidFill>
                <a:srgbClr val="C00000"/>
              </a:solidFill>
            </a:endParaRPr>
          </a:p>
          <a:p>
            <a:endParaRPr lang="en-US" dirty="0"/>
          </a:p>
        </p:txBody>
      </p:sp>
      <p:sp>
        <p:nvSpPr>
          <p:cNvPr id="5" name="Slide Number Placeholder 4"/>
          <p:cNvSpPr>
            <a:spLocks noGrp="1"/>
          </p:cNvSpPr>
          <p:nvPr>
            <p:ph type="sldNum" sz="quarter" idx="12"/>
          </p:nvPr>
        </p:nvSpPr>
        <p:spPr/>
        <p:txBody>
          <a:bodyPr/>
          <a:lstStyle/>
          <a:p>
            <a:fld id="{19E4BBA1-39F0-4938-B2DE-DCD6419BA2CC}" type="slidenum">
              <a:rPr lang="en-US" smtClean="0"/>
              <a:pPr/>
              <a:t>3</a:t>
            </a:fld>
            <a:endParaRPr lang="en-US"/>
          </a:p>
        </p:txBody>
      </p:sp>
    </p:spTree>
    <p:extLst>
      <p:ext uri="{BB962C8B-B14F-4D97-AF65-F5344CB8AC3E}">
        <p14:creationId xmlns:p14="http://schemas.microsoft.com/office/powerpoint/2010/main" val="25697348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457200" y="274638"/>
            <a:ext cx="8229600" cy="715962"/>
          </a:xfrm>
        </p:spPr>
        <p:txBody>
          <a:bodyPr>
            <a:normAutofit/>
          </a:bodyPr>
          <a:lstStyle/>
          <a:p>
            <a:pPr algn="r"/>
            <a:r>
              <a:rPr lang="en-US" altLang="en-US" sz="2800" b="1" dirty="0" smtClean="0">
                <a:solidFill>
                  <a:schemeClr val="accent5"/>
                </a:solidFill>
              </a:rPr>
              <a:t>Introduction to Higher Education Accommodations</a:t>
            </a:r>
            <a:endParaRPr lang="en-US" altLang="en-US" sz="2800" b="1" dirty="0">
              <a:solidFill>
                <a:schemeClr val="accent5"/>
              </a:solidFill>
            </a:endParaRPr>
          </a:p>
        </p:txBody>
      </p:sp>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30</a:t>
            </a:fld>
            <a:endParaRPr lang="en-US"/>
          </a:p>
        </p:txBody>
      </p:sp>
      <p:sp>
        <p:nvSpPr>
          <p:cNvPr id="3" name="Rectangle 2"/>
          <p:cNvSpPr/>
          <p:nvPr/>
        </p:nvSpPr>
        <p:spPr>
          <a:xfrm>
            <a:off x="457200" y="1295400"/>
            <a:ext cx="8229600" cy="4800600"/>
          </a:xfrm>
          <a:prstGeom prst="rect">
            <a:avLst/>
          </a:prstGeom>
        </p:spPr>
        <p:txBody>
          <a:bodyPr/>
          <a:lstStyle/>
          <a:p>
            <a:pPr marL="285750" lvl="0" indent="-285750" rtl="0">
              <a:buFont typeface="Arial" panose="020B0604020202020204" pitchFamily="34" charset="0"/>
              <a:buChar char="•"/>
            </a:pPr>
            <a:r>
              <a:rPr lang="en-US" sz="2800" dirty="0" smtClean="0"/>
              <a:t>Higher education institutions are required to make adjustments or modifications for certain classes or activities, to accommodate a student’s disability.</a:t>
            </a:r>
          </a:p>
          <a:p>
            <a:pPr marL="285750" lvl="0" indent="-285750" rtl="0">
              <a:buFont typeface="Arial" panose="020B0604020202020204" pitchFamily="34" charset="0"/>
              <a:buChar char="•"/>
            </a:pPr>
            <a:endParaRPr lang="en-US" sz="2800" dirty="0" smtClean="0"/>
          </a:p>
          <a:p>
            <a:pPr marL="285750" lvl="0" indent="-285750" rtl="0">
              <a:buFont typeface="Arial" panose="020B0604020202020204" pitchFamily="34" charset="0"/>
              <a:buChar char="•"/>
            </a:pPr>
            <a:r>
              <a:rPr lang="en-US" sz="2800" dirty="0" smtClean="0"/>
              <a:t>These adjustments or modifications are known as “reasonable accommodations.”</a:t>
            </a:r>
          </a:p>
          <a:p>
            <a:pPr marL="285750" lvl="0" indent="-285750" rtl="0">
              <a:buFont typeface="Arial" panose="020B0604020202020204" pitchFamily="34" charset="0"/>
              <a:buChar char="•"/>
            </a:pPr>
            <a:endParaRPr lang="en-US" sz="2800" dirty="0" smtClean="0"/>
          </a:p>
          <a:p>
            <a:pPr marL="285750" lvl="0" indent="-285750" rtl="0">
              <a:buFont typeface="Arial" panose="020B0604020202020204" pitchFamily="34" charset="0"/>
              <a:buChar char="•"/>
            </a:pPr>
            <a:r>
              <a:rPr lang="en-US" sz="2800" dirty="0" smtClean="0"/>
              <a:t>The purpose is to provide students with disabilities the equal opportunity to succeed in their education, without placing an overly heavy burden on the school.</a:t>
            </a:r>
          </a:p>
        </p:txBody>
      </p:sp>
    </p:spTree>
    <p:extLst>
      <p:ext uri="{BB962C8B-B14F-4D97-AF65-F5344CB8AC3E}">
        <p14:creationId xmlns:p14="http://schemas.microsoft.com/office/powerpoint/2010/main" val="1610085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457200" y="274638"/>
            <a:ext cx="8229600" cy="715962"/>
          </a:xfrm>
        </p:spPr>
        <p:txBody>
          <a:bodyPr>
            <a:normAutofit/>
          </a:bodyPr>
          <a:lstStyle/>
          <a:p>
            <a:pPr algn="r"/>
            <a:r>
              <a:rPr lang="en-US" altLang="en-US" sz="3600" b="1" dirty="0" smtClean="0">
                <a:solidFill>
                  <a:schemeClr val="accent5"/>
                </a:solidFill>
              </a:rPr>
              <a:t>How to request accommodations</a:t>
            </a:r>
            <a:endParaRPr lang="en-US" altLang="en-US" sz="3600" b="1" dirty="0">
              <a:solidFill>
                <a:schemeClr val="accent5"/>
              </a:solidFill>
            </a:endParaRPr>
          </a:p>
        </p:txBody>
      </p:sp>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31</a:t>
            </a:fld>
            <a:endParaRPr lang="en-US"/>
          </a:p>
        </p:txBody>
      </p:sp>
      <p:graphicFrame>
        <p:nvGraphicFramePr>
          <p:cNvPr id="7" name="Diagram 6"/>
          <p:cNvGraphicFramePr/>
          <p:nvPr>
            <p:extLst>
              <p:ext uri="{D42A27DB-BD31-4B8C-83A1-F6EECF244321}">
                <p14:modId xmlns:p14="http://schemas.microsoft.com/office/powerpoint/2010/main" val="4278069533"/>
              </p:ext>
            </p:extLst>
          </p:nvPr>
        </p:nvGraphicFramePr>
        <p:xfrm>
          <a:off x="457200" y="1295400"/>
          <a:ext cx="8229600" cy="373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533400" y="5069285"/>
            <a:ext cx="8001000" cy="1477328"/>
          </a:xfrm>
          <a:prstGeom prst="rect">
            <a:avLst/>
          </a:prstGeom>
        </p:spPr>
        <p:txBody>
          <a:bodyPr wrap="square">
            <a:spAutoFit/>
          </a:bodyPr>
          <a:lstStyle/>
          <a:p>
            <a:pPr marL="285750" lvl="0" indent="-285750">
              <a:buFont typeface="Wingdings" panose="05000000000000000000" pitchFamily="2" charset="2"/>
              <a:buChar char="Ø"/>
            </a:pPr>
            <a:r>
              <a:rPr lang="en-US" dirty="0"/>
              <a:t>The requirements and process for requesting reasonable accommodations may be different in each school, so ask find out the policy for your school in </a:t>
            </a:r>
            <a:r>
              <a:rPr lang="en-US" dirty="0" smtClean="0"/>
              <a:t>advance.</a:t>
            </a:r>
          </a:p>
          <a:p>
            <a:pPr marL="285750" lvl="0" indent="-285750">
              <a:buFont typeface="Wingdings" panose="05000000000000000000" pitchFamily="2" charset="2"/>
              <a:buChar char="Ø"/>
            </a:pPr>
            <a:endParaRPr lang="en-US" dirty="0"/>
          </a:p>
          <a:p>
            <a:pPr marL="285750" lvl="0" indent="-285750">
              <a:buFont typeface="Wingdings" panose="05000000000000000000" pitchFamily="2" charset="2"/>
              <a:buChar char="Ø"/>
            </a:pPr>
            <a:r>
              <a:rPr lang="en-US" dirty="0" smtClean="0"/>
              <a:t>Some </a:t>
            </a:r>
            <a:r>
              <a:rPr lang="en-US" dirty="0"/>
              <a:t>schools will require you to make a new request every semester, since your accommodations may be different depending on what classes you take.</a:t>
            </a:r>
            <a:endParaRPr lang="en-US" dirty="0"/>
          </a:p>
        </p:txBody>
      </p:sp>
    </p:spTree>
    <p:extLst>
      <p:ext uri="{BB962C8B-B14F-4D97-AF65-F5344CB8AC3E}">
        <p14:creationId xmlns:p14="http://schemas.microsoft.com/office/powerpoint/2010/main" val="20395291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457200" y="274638"/>
            <a:ext cx="8229600" cy="715962"/>
          </a:xfrm>
        </p:spPr>
        <p:txBody>
          <a:bodyPr>
            <a:normAutofit/>
          </a:bodyPr>
          <a:lstStyle/>
          <a:p>
            <a:pPr algn="r"/>
            <a:r>
              <a:rPr lang="en-US" altLang="en-US" sz="3600" b="1" dirty="0" smtClean="0">
                <a:solidFill>
                  <a:schemeClr val="accent5"/>
                </a:solidFill>
              </a:rPr>
              <a:t>Good to know!</a:t>
            </a:r>
            <a:endParaRPr lang="en-US" altLang="en-US" sz="3600" b="1" dirty="0">
              <a:solidFill>
                <a:schemeClr val="accent5"/>
              </a:solidFill>
            </a:endParaRPr>
          </a:p>
        </p:txBody>
      </p:sp>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32</a:t>
            </a:fld>
            <a:endParaRPr lang="en-US"/>
          </a:p>
        </p:txBody>
      </p:sp>
      <p:sp>
        <p:nvSpPr>
          <p:cNvPr id="3" name="Rectangle 2"/>
          <p:cNvSpPr/>
          <p:nvPr/>
        </p:nvSpPr>
        <p:spPr>
          <a:xfrm>
            <a:off x="457200" y="1295400"/>
            <a:ext cx="8229600" cy="4800600"/>
          </a:xfrm>
          <a:prstGeom prst="rect">
            <a:avLst/>
          </a:prstGeom>
        </p:spPr>
        <p:txBody>
          <a:bodyPr/>
          <a:lstStyle/>
          <a:p>
            <a:pPr marL="285750" lvl="0" indent="-285750" rtl="0">
              <a:buFont typeface="Arial" panose="020B0604020202020204" pitchFamily="34" charset="0"/>
              <a:buChar char="•"/>
            </a:pPr>
            <a:r>
              <a:rPr lang="en-US" sz="2800" dirty="0" smtClean="0"/>
              <a:t>There is no such thing as an IEP or 504 Plan for college, like you may have had in high school.</a:t>
            </a:r>
          </a:p>
          <a:p>
            <a:pPr marL="285750" lvl="0" indent="-285750" rtl="0">
              <a:buFont typeface="Arial" panose="020B0604020202020204" pitchFamily="34" charset="0"/>
              <a:buChar char="•"/>
            </a:pPr>
            <a:endParaRPr lang="en-US" sz="2800" dirty="0"/>
          </a:p>
          <a:p>
            <a:pPr marL="285750" lvl="0" indent="-285750" rtl="0">
              <a:buFont typeface="Arial" panose="020B0604020202020204" pitchFamily="34" charset="0"/>
              <a:buChar char="•"/>
            </a:pPr>
            <a:r>
              <a:rPr lang="en-US" sz="2800" dirty="0" smtClean="0"/>
              <a:t>You cannot just provide the university a copy of your IEP and expect that they follow it.  You must use your school’s process for requesting and obtaining accommodations.</a:t>
            </a:r>
          </a:p>
          <a:p>
            <a:pPr marL="742950" lvl="1" indent="-285750">
              <a:buFont typeface="Arial" panose="020B0604020202020204" pitchFamily="34" charset="0"/>
              <a:buChar char="•"/>
            </a:pPr>
            <a:endParaRPr lang="en-US" sz="2800" dirty="0" smtClean="0"/>
          </a:p>
          <a:p>
            <a:pPr marL="285750" indent="-285750">
              <a:buFont typeface="Arial" panose="020B0604020202020204" pitchFamily="34" charset="0"/>
              <a:buChar char="•"/>
            </a:pPr>
            <a:r>
              <a:rPr lang="en-US" sz="2800" dirty="0" smtClean="0"/>
              <a:t>Use your school’s formal process for obtaining accommodations, rather than relying on informal arrangements with specific professors.</a:t>
            </a:r>
          </a:p>
          <a:p>
            <a:pPr marL="285750" lvl="0" indent="-285750" rtl="0">
              <a:buFont typeface="Arial" panose="020B0604020202020204" pitchFamily="34" charset="0"/>
              <a:buChar char="•"/>
            </a:pPr>
            <a:endParaRPr lang="en-US" sz="2800" dirty="0" smtClean="0"/>
          </a:p>
        </p:txBody>
      </p:sp>
    </p:spTree>
    <p:extLst>
      <p:ext uri="{BB962C8B-B14F-4D97-AF65-F5344CB8AC3E}">
        <p14:creationId xmlns:p14="http://schemas.microsoft.com/office/powerpoint/2010/main" val="38862057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457200" y="274638"/>
            <a:ext cx="8229600" cy="715962"/>
          </a:xfrm>
        </p:spPr>
        <p:txBody>
          <a:bodyPr>
            <a:normAutofit/>
          </a:bodyPr>
          <a:lstStyle/>
          <a:p>
            <a:pPr algn="r"/>
            <a:r>
              <a:rPr lang="en-US" altLang="en-US" sz="3600" b="1" dirty="0" smtClean="0">
                <a:solidFill>
                  <a:schemeClr val="accent5"/>
                </a:solidFill>
              </a:rPr>
              <a:t>Classroom or learning accommodations</a:t>
            </a:r>
            <a:endParaRPr lang="en-US" altLang="en-US" sz="3600" b="1" dirty="0">
              <a:solidFill>
                <a:schemeClr val="accent5"/>
              </a:solidFill>
            </a:endParaRPr>
          </a:p>
        </p:txBody>
      </p:sp>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33</a:t>
            </a:fld>
            <a:endParaRPr lang="en-US"/>
          </a:p>
        </p:txBody>
      </p:sp>
      <p:graphicFrame>
        <p:nvGraphicFramePr>
          <p:cNvPr id="2" name="Diagram 1"/>
          <p:cNvGraphicFramePr/>
          <p:nvPr>
            <p:extLst>
              <p:ext uri="{D42A27DB-BD31-4B8C-83A1-F6EECF244321}">
                <p14:modId xmlns:p14="http://schemas.microsoft.com/office/powerpoint/2010/main" val="846615858"/>
              </p:ext>
            </p:extLst>
          </p:nvPr>
        </p:nvGraphicFramePr>
        <p:xfrm>
          <a:off x="457200" y="1295400"/>
          <a:ext cx="82296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862057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457200" y="274638"/>
            <a:ext cx="8229600" cy="715962"/>
          </a:xfrm>
        </p:spPr>
        <p:txBody>
          <a:bodyPr>
            <a:normAutofit/>
          </a:bodyPr>
          <a:lstStyle/>
          <a:p>
            <a:pPr algn="r"/>
            <a:r>
              <a:rPr lang="en-US" altLang="en-US" sz="3600" b="1" dirty="0" smtClean="0">
                <a:solidFill>
                  <a:schemeClr val="accent5"/>
                </a:solidFill>
              </a:rPr>
              <a:t>Technology and Accessibility</a:t>
            </a:r>
            <a:endParaRPr lang="en-US" altLang="en-US" sz="3600" b="1" dirty="0">
              <a:solidFill>
                <a:schemeClr val="accent5"/>
              </a:solidFill>
            </a:endParaRPr>
          </a:p>
        </p:txBody>
      </p:sp>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34</a:t>
            </a:fld>
            <a:endParaRPr lang="en-US"/>
          </a:p>
        </p:txBody>
      </p:sp>
      <p:sp>
        <p:nvSpPr>
          <p:cNvPr id="3" name="Rectangle 2"/>
          <p:cNvSpPr/>
          <p:nvPr/>
        </p:nvSpPr>
        <p:spPr>
          <a:xfrm>
            <a:off x="457200" y="1295400"/>
            <a:ext cx="8229600" cy="4800600"/>
          </a:xfrm>
          <a:prstGeom prst="rect">
            <a:avLst/>
          </a:prstGeom>
        </p:spPr>
        <p:txBody>
          <a:bodyPr/>
          <a:lstStyle/>
          <a:p>
            <a:pPr marL="285750" lvl="0" indent="-285750" rtl="0">
              <a:buFont typeface="Arial" panose="020B0604020202020204" pitchFamily="34" charset="0"/>
              <a:buChar char="•"/>
            </a:pPr>
            <a:r>
              <a:rPr lang="en-US" sz="2400" dirty="0" smtClean="0"/>
              <a:t>Required to provide equal access to technology for students with disabilities.</a:t>
            </a:r>
          </a:p>
          <a:p>
            <a:pPr marL="285750" lvl="0" indent="-285750" rtl="0">
              <a:buFont typeface="Arial" panose="020B0604020202020204" pitchFamily="34" charset="0"/>
              <a:buChar char="•"/>
            </a:pPr>
            <a:endParaRPr lang="en-US" sz="2400" dirty="0" smtClean="0"/>
          </a:p>
          <a:p>
            <a:pPr marL="285750" lvl="0" indent="-285750" rtl="0">
              <a:buFont typeface="Arial" panose="020B0604020202020204" pitchFamily="34" charset="0"/>
              <a:buChar char="•"/>
            </a:pPr>
            <a:r>
              <a:rPr lang="en-US" sz="2400" dirty="0" smtClean="0"/>
              <a:t>Cannot require students to use technology that is inaccessible, unless they provide accommodations or modifications.</a:t>
            </a:r>
          </a:p>
          <a:p>
            <a:pPr marL="285750" lvl="0" indent="-285750" rtl="0">
              <a:buFont typeface="Arial" panose="020B0604020202020204" pitchFamily="34" charset="0"/>
              <a:buChar char="•"/>
            </a:pPr>
            <a:endParaRPr lang="en-US" sz="2400" dirty="0"/>
          </a:p>
          <a:p>
            <a:pPr marL="285750" lvl="0" indent="-285750" rtl="0">
              <a:buFont typeface="Arial" panose="020B0604020202020204" pitchFamily="34" charset="0"/>
              <a:buChar char="•"/>
            </a:pPr>
            <a:r>
              <a:rPr lang="en-US" sz="2400" dirty="0" smtClean="0"/>
              <a:t>The office that assists students with disabilities can assist students in providing different forms of assistive technology for an academic accommodation, such as:</a:t>
            </a:r>
          </a:p>
          <a:p>
            <a:pPr marL="742950" lvl="1" indent="-285750">
              <a:buFont typeface="Arial" panose="020B0604020202020204" pitchFamily="34" charset="0"/>
              <a:buChar char="•"/>
            </a:pPr>
            <a:r>
              <a:rPr lang="en-US" sz="1600" dirty="0" smtClean="0"/>
              <a:t>Electronic textbooks</a:t>
            </a:r>
          </a:p>
          <a:p>
            <a:pPr marL="742950" lvl="1" indent="-285750">
              <a:buFont typeface="Arial" panose="020B0604020202020204" pitchFamily="34" charset="0"/>
              <a:buChar char="•"/>
            </a:pPr>
            <a:r>
              <a:rPr lang="en-US" sz="1600" dirty="0" smtClean="0"/>
              <a:t>Dedicated electronic book readers with text-to-speech/read aloud text capabilities</a:t>
            </a:r>
          </a:p>
          <a:p>
            <a:pPr marL="742950" lvl="1" indent="-285750">
              <a:buFont typeface="Arial" panose="020B0604020202020204" pitchFamily="34" charset="0"/>
              <a:buChar char="•"/>
            </a:pPr>
            <a:r>
              <a:rPr lang="en-US" sz="1600" dirty="0" smtClean="0"/>
              <a:t>Screen readers</a:t>
            </a:r>
          </a:p>
          <a:p>
            <a:pPr marL="742950" lvl="1" indent="-285750">
              <a:buFont typeface="Arial" panose="020B0604020202020204" pitchFamily="34" charset="0"/>
              <a:buChar char="•"/>
            </a:pPr>
            <a:r>
              <a:rPr lang="en-US" sz="1600" dirty="0" smtClean="0"/>
              <a:t>Braille displays</a:t>
            </a:r>
          </a:p>
          <a:p>
            <a:pPr marL="742950" lvl="1" indent="-285750">
              <a:buFont typeface="Arial" panose="020B0604020202020204" pitchFamily="34" charset="0"/>
              <a:buChar char="•"/>
            </a:pPr>
            <a:r>
              <a:rPr lang="en-US" sz="1600" dirty="0" smtClean="0"/>
              <a:t>Note taking tools</a:t>
            </a:r>
          </a:p>
          <a:p>
            <a:pPr marL="742950" lvl="1" indent="-285750">
              <a:buFont typeface="Arial" panose="020B0604020202020204" pitchFamily="34" charset="0"/>
              <a:buChar char="•"/>
            </a:pPr>
            <a:r>
              <a:rPr lang="en-US" sz="1600" dirty="0" smtClean="0"/>
              <a:t>Voice technology</a:t>
            </a:r>
          </a:p>
        </p:txBody>
      </p:sp>
    </p:spTree>
    <p:extLst>
      <p:ext uri="{BB962C8B-B14F-4D97-AF65-F5344CB8AC3E}">
        <p14:creationId xmlns:p14="http://schemas.microsoft.com/office/powerpoint/2010/main" val="37059677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457200" y="274638"/>
            <a:ext cx="8229600" cy="715962"/>
          </a:xfrm>
        </p:spPr>
        <p:txBody>
          <a:bodyPr>
            <a:normAutofit/>
          </a:bodyPr>
          <a:lstStyle/>
          <a:p>
            <a:pPr algn="r"/>
            <a:r>
              <a:rPr lang="en-US" altLang="en-US" sz="3600" b="1" dirty="0" smtClean="0">
                <a:solidFill>
                  <a:schemeClr val="accent5"/>
                </a:solidFill>
              </a:rPr>
              <a:t>Housing and Transportation Accessibility</a:t>
            </a:r>
            <a:endParaRPr lang="en-US" altLang="en-US" sz="3600" b="1" dirty="0">
              <a:solidFill>
                <a:schemeClr val="accent5"/>
              </a:solidFill>
            </a:endParaRPr>
          </a:p>
        </p:txBody>
      </p:sp>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35</a:t>
            </a:fld>
            <a:endParaRPr lang="en-US"/>
          </a:p>
        </p:txBody>
      </p:sp>
      <p:sp>
        <p:nvSpPr>
          <p:cNvPr id="3" name="Rectangle 2"/>
          <p:cNvSpPr/>
          <p:nvPr/>
        </p:nvSpPr>
        <p:spPr>
          <a:xfrm>
            <a:off x="457200" y="1295400"/>
            <a:ext cx="8229600" cy="4800600"/>
          </a:xfrm>
          <a:prstGeom prst="rect">
            <a:avLst/>
          </a:prstGeom>
        </p:spPr>
        <p:txBody>
          <a:bodyPr/>
          <a:lstStyle/>
          <a:p>
            <a:pPr marL="285750" lvl="0" indent="-285750" rtl="0">
              <a:buFont typeface="Arial" panose="020B0604020202020204" pitchFamily="34" charset="0"/>
              <a:buChar char="•"/>
            </a:pPr>
            <a:r>
              <a:rPr lang="en-US" sz="2000" dirty="0" smtClean="0"/>
              <a:t>Higher education institutions are required to make common, essent</a:t>
            </a:r>
            <a:r>
              <a:rPr lang="en-US" sz="2000" dirty="0" smtClean="0"/>
              <a:t>ial spaces accessible.</a:t>
            </a:r>
          </a:p>
          <a:p>
            <a:pPr marL="742950" lvl="1" indent="-285750">
              <a:buFont typeface="Arial" panose="020B0604020202020204" pitchFamily="34" charset="0"/>
              <a:buChar char="•"/>
            </a:pPr>
            <a:r>
              <a:rPr lang="en-US" sz="1600" dirty="0" smtClean="0"/>
              <a:t>Common, essential places  include places like the library, classrooms, and residence halls</a:t>
            </a:r>
          </a:p>
          <a:p>
            <a:pPr marL="742950" lvl="1" indent="-285750">
              <a:buFont typeface="Arial" panose="020B0604020202020204" pitchFamily="34" charset="0"/>
              <a:buChar char="•"/>
            </a:pPr>
            <a:r>
              <a:rPr lang="en-US" sz="1600" dirty="0" smtClean="0"/>
              <a:t>Example: </a:t>
            </a:r>
            <a:r>
              <a:rPr lang="en-US" sz="1600" dirty="0"/>
              <a:t>c</a:t>
            </a:r>
            <a:r>
              <a:rPr lang="en-US" sz="1600" dirty="0" smtClean="0"/>
              <a:t>lass located above ground floor, that includes a student in a wheelchair, must be held in a building with an elevator or be rescheduled to a classroom on the first floor.</a:t>
            </a:r>
          </a:p>
          <a:p>
            <a:pPr marL="742950" lvl="1" indent="-285750">
              <a:buFont typeface="Arial" panose="020B0604020202020204" pitchFamily="34" charset="0"/>
              <a:buChar char="•"/>
            </a:pPr>
            <a:endParaRPr lang="en-US" sz="1600" dirty="0" smtClean="0"/>
          </a:p>
          <a:p>
            <a:pPr marL="285750" indent="-285750">
              <a:buFont typeface="Arial" panose="020B0604020202020204" pitchFamily="34" charset="0"/>
              <a:buChar char="•"/>
            </a:pPr>
            <a:r>
              <a:rPr lang="en-US" sz="2000" dirty="0" smtClean="0"/>
              <a:t>Higher education institutions cannot discriminate on the basis of disability in areas outside the classroom like where they provide facilities or services, such as housing, transportation, or extracurricular activities.</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There are also other laws prohibit discrimination in public transportation and public housing.</a:t>
            </a:r>
          </a:p>
          <a:p>
            <a:pPr marL="742950" lvl="1" indent="-285750">
              <a:buFont typeface="Arial" panose="020B0604020202020204" pitchFamily="34" charset="0"/>
              <a:buChar char="•"/>
            </a:pPr>
            <a:r>
              <a:rPr lang="en-US" sz="2000" dirty="0" smtClean="0"/>
              <a:t>Delaware Equal Accommodations Law</a:t>
            </a:r>
          </a:p>
          <a:p>
            <a:pPr marL="742950" lvl="1" indent="-285750">
              <a:buFont typeface="Arial" panose="020B0604020202020204" pitchFamily="34" charset="0"/>
              <a:buChar char="•"/>
            </a:pPr>
            <a:r>
              <a:rPr lang="en-US" sz="2000" dirty="0" smtClean="0"/>
              <a:t>Delaware Fair Housing Act, examples of protections:</a:t>
            </a:r>
          </a:p>
          <a:p>
            <a:pPr marL="1200150" lvl="2" indent="-285750">
              <a:buFont typeface="Arial" panose="020B0604020202020204" pitchFamily="34" charset="0"/>
              <a:buChar char="•"/>
            </a:pPr>
            <a:r>
              <a:rPr lang="en-US" sz="1600" dirty="0" smtClean="0"/>
              <a:t>Landlords cannot refuse to rent to a person because she has a disability</a:t>
            </a:r>
          </a:p>
          <a:p>
            <a:pPr marL="1200150" lvl="2" indent="-285750">
              <a:buFont typeface="Arial" panose="020B0604020202020204" pitchFamily="34" charset="0"/>
              <a:buChar char="•"/>
            </a:pPr>
            <a:r>
              <a:rPr lang="en-US" sz="1600" dirty="0" smtClean="0"/>
              <a:t>Landlords must make reasonable accommodations, and must allow you to make reasonable physical changes to your physical area (you usually have to pay for this unless it is government subsidized housing).</a:t>
            </a:r>
          </a:p>
          <a:p>
            <a:pPr marL="285750" lvl="0" indent="-285750" rtl="0">
              <a:buFont typeface="Arial" panose="020B0604020202020204" pitchFamily="34" charset="0"/>
              <a:buChar char="•"/>
            </a:pPr>
            <a:endParaRPr lang="en-US" sz="2000" dirty="0" smtClean="0"/>
          </a:p>
        </p:txBody>
      </p:sp>
    </p:spTree>
    <p:extLst>
      <p:ext uri="{BB962C8B-B14F-4D97-AF65-F5344CB8AC3E}">
        <p14:creationId xmlns:p14="http://schemas.microsoft.com/office/powerpoint/2010/main" val="11193927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457200" y="274638"/>
            <a:ext cx="8229600" cy="715962"/>
          </a:xfrm>
        </p:spPr>
        <p:txBody>
          <a:bodyPr>
            <a:normAutofit/>
          </a:bodyPr>
          <a:lstStyle/>
          <a:p>
            <a:pPr algn="r"/>
            <a:r>
              <a:rPr lang="en-US" altLang="en-US" sz="3600" b="1" dirty="0" smtClean="0">
                <a:solidFill>
                  <a:schemeClr val="accent5"/>
                </a:solidFill>
              </a:rPr>
              <a:t>Filing a complaint</a:t>
            </a:r>
            <a:endParaRPr lang="en-US" altLang="en-US" sz="3600" b="1" dirty="0">
              <a:solidFill>
                <a:schemeClr val="accent5"/>
              </a:solidFill>
            </a:endParaRPr>
          </a:p>
        </p:txBody>
      </p:sp>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36</a:t>
            </a:fld>
            <a:endParaRPr lang="en-US"/>
          </a:p>
        </p:txBody>
      </p:sp>
      <p:graphicFrame>
        <p:nvGraphicFramePr>
          <p:cNvPr id="4" name="Diagram 3"/>
          <p:cNvGraphicFramePr/>
          <p:nvPr>
            <p:extLst>
              <p:ext uri="{D42A27DB-BD31-4B8C-83A1-F6EECF244321}">
                <p14:modId xmlns:p14="http://schemas.microsoft.com/office/powerpoint/2010/main" val="1362303655"/>
              </p:ext>
            </p:extLst>
          </p:nvPr>
        </p:nvGraphicFramePr>
        <p:xfrm>
          <a:off x="457200" y="1295400"/>
          <a:ext cx="82296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13273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457200" y="274638"/>
            <a:ext cx="8229600" cy="715962"/>
          </a:xfrm>
        </p:spPr>
        <p:txBody>
          <a:bodyPr>
            <a:normAutofit/>
          </a:bodyPr>
          <a:lstStyle/>
          <a:p>
            <a:pPr algn="r"/>
            <a:r>
              <a:rPr lang="en-US" altLang="en-US" sz="3600" b="1" dirty="0" smtClean="0">
                <a:solidFill>
                  <a:schemeClr val="accent5"/>
                </a:solidFill>
              </a:rPr>
              <a:t>Filing a complaint continued</a:t>
            </a:r>
            <a:endParaRPr lang="en-US" altLang="en-US" sz="3600" b="1" dirty="0">
              <a:solidFill>
                <a:schemeClr val="accent5"/>
              </a:solidFill>
            </a:endParaRPr>
          </a:p>
        </p:txBody>
      </p:sp>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37</a:t>
            </a:fld>
            <a:endParaRPr lang="en-US"/>
          </a:p>
        </p:txBody>
      </p:sp>
      <p:graphicFrame>
        <p:nvGraphicFramePr>
          <p:cNvPr id="2" name="Diagram 1"/>
          <p:cNvGraphicFramePr/>
          <p:nvPr>
            <p:extLst>
              <p:ext uri="{D42A27DB-BD31-4B8C-83A1-F6EECF244321}">
                <p14:modId xmlns:p14="http://schemas.microsoft.com/office/powerpoint/2010/main" val="3649782585"/>
              </p:ext>
            </p:extLst>
          </p:nvPr>
        </p:nvGraphicFramePr>
        <p:xfrm>
          <a:off x="457200" y="1295400"/>
          <a:ext cx="82296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86518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b="1" dirty="0" smtClean="0">
                <a:solidFill>
                  <a:schemeClr val="accent5"/>
                </a:solidFill>
              </a:rPr>
              <a:t>Other important things to know</a:t>
            </a:r>
            <a:endParaRPr lang="en-US" sz="3200" b="1" dirty="0">
              <a:solidFill>
                <a:schemeClr val="accent5"/>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61641935"/>
              </p:ext>
            </p:extLst>
          </p:nvPr>
        </p:nvGraphicFramePr>
        <p:xfrm>
          <a:off x="457200" y="1371600"/>
          <a:ext cx="82296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p:cNvSpPr>
            <a:spLocks noGrp="1"/>
          </p:cNvSpPr>
          <p:nvPr>
            <p:ph type="sldNum" sz="quarter" idx="12"/>
          </p:nvPr>
        </p:nvSpPr>
        <p:spPr/>
        <p:txBody>
          <a:bodyPr/>
          <a:lstStyle/>
          <a:p>
            <a:fld id="{19E4BBA1-39F0-4938-B2DE-DCD6419BA2CC}" type="slidenum">
              <a:rPr lang="en-US" smtClean="0"/>
              <a:pPr/>
              <a:t>38</a:t>
            </a:fld>
            <a:endParaRPr lang="en-US"/>
          </a:p>
        </p:txBody>
      </p:sp>
      <p:cxnSp>
        <p:nvCxnSpPr>
          <p:cNvPr id="5" name="Straight Connector 4"/>
          <p:cNvCxnSpPr/>
          <p:nvPr/>
        </p:nvCxnSpPr>
        <p:spPr>
          <a:xfrm>
            <a:off x="426720" y="1143000"/>
            <a:ext cx="8229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606030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b="1" dirty="0">
                <a:solidFill>
                  <a:schemeClr val="accent5"/>
                </a:solidFill>
              </a:rPr>
              <a:t>Community Legal Aid Society, </a:t>
            </a:r>
            <a:r>
              <a:rPr lang="en-US" sz="3200" b="1" dirty="0" smtClean="0">
                <a:solidFill>
                  <a:schemeClr val="accent5"/>
                </a:solidFill>
              </a:rPr>
              <a:t>Inc.</a:t>
            </a:r>
            <a:br>
              <a:rPr lang="en-US" sz="3200" b="1" dirty="0" smtClean="0">
                <a:solidFill>
                  <a:schemeClr val="accent5"/>
                </a:solidFill>
              </a:rPr>
            </a:br>
            <a:r>
              <a:rPr lang="en-US" sz="3200" b="1" dirty="0"/>
              <a:t>C</a:t>
            </a:r>
            <a:r>
              <a:rPr lang="en-US" sz="3200" b="1" dirty="0" smtClean="0"/>
              <a:t>ontact </a:t>
            </a:r>
            <a:r>
              <a:rPr lang="en-US" sz="3200" b="1" dirty="0"/>
              <a:t>Information</a:t>
            </a:r>
          </a:p>
        </p:txBody>
      </p:sp>
      <p:sp>
        <p:nvSpPr>
          <p:cNvPr id="3" name="Content Placeholder 2"/>
          <p:cNvSpPr>
            <a:spLocks noGrp="1"/>
          </p:cNvSpPr>
          <p:nvPr>
            <p:ph sz="half" idx="1"/>
          </p:nvPr>
        </p:nvSpPr>
        <p:spPr>
          <a:xfrm>
            <a:off x="609600" y="3200400"/>
            <a:ext cx="2895600" cy="2667000"/>
          </a:xfrm>
        </p:spPr>
        <p:txBody>
          <a:bodyPr>
            <a:noAutofit/>
          </a:bodyPr>
          <a:lstStyle/>
          <a:p>
            <a:pPr marL="0" indent="0">
              <a:buNone/>
            </a:pPr>
            <a:r>
              <a:rPr lang="en-US" sz="1400" b="1" dirty="0" smtClean="0"/>
              <a:t>New Castle County</a:t>
            </a:r>
          </a:p>
          <a:p>
            <a:pPr marL="0" indent="0">
              <a:buNone/>
            </a:pPr>
            <a:r>
              <a:rPr lang="en-US" sz="1400" dirty="0" smtClean="0"/>
              <a:t>100 West 10th Street, Suite 801</a:t>
            </a:r>
          </a:p>
          <a:p>
            <a:pPr marL="0" indent="0">
              <a:buNone/>
            </a:pPr>
            <a:r>
              <a:rPr lang="en-US" sz="1400" dirty="0" smtClean="0"/>
              <a:t>Wilmington, DE 19801</a:t>
            </a:r>
          </a:p>
          <a:p>
            <a:pPr marL="0" indent="0">
              <a:buNone/>
            </a:pPr>
            <a:r>
              <a:rPr lang="en-US" sz="1400" dirty="0" smtClean="0"/>
              <a:t>302-575-0660</a:t>
            </a:r>
          </a:p>
          <a:p>
            <a:pPr marL="0" indent="0">
              <a:buNone/>
            </a:pPr>
            <a:r>
              <a:rPr lang="en-US" sz="1400" dirty="0" smtClean="0"/>
              <a:t>302-575-0696 (TTY/TDD)</a:t>
            </a:r>
          </a:p>
          <a:p>
            <a:pPr marL="0" indent="0">
              <a:buNone/>
            </a:pPr>
            <a:r>
              <a:rPr lang="en-US" sz="1400" dirty="0" smtClean="0"/>
              <a:t>302-575-0666 Elder Law Program</a:t>
            </a:r>
          </a:p>
          <a:p>
            <a:pPr marL="0" indent="0">
              <a:buNone/>
            </a:pPr>
            <a:r>
              <a:rPr lang="en-US" sz="1400" dirty="0" smtClean="0"/>
              <a:t>302-575-0690 </a:t>
            </a:r>
            <a:r>
              <a:rPr lang="en-US" sz="1200" dirty="0" smtClean="0"/>
              <a:t>Disabilities </a:t>
            </a:r>
            <a:r>
              <a:rPr lang="en-US" sz="1200" dirty="0" smtClean="0"/>
              <a:t>Law Program</a:t>
            </a:r>
            <a:endParaRPr lang="en-US" sz="1200" dirty="0" smtClean="0"/>
          </a:p>
          <a:p>
            <a:pPr marL="0" indent="0">
              <a:buNone/>
            </a:pPr>
            <a:r>
              <a:rPr lang="en-US" sz="1400" dirty="0" smtClean="0"/>
              <a:t>Fax: 302-575-0840</a:t>
            </a:r>
          </a:p>
        </p:txBody>
      </p:sp>
      <p:sp>
        <p:nvSpPr>
          <p:cNvPr id="4" name="Content Placeholder 3"/>
          <p:cNvSpPr>
            <a:spLocks noGrp="1"/>
          </p:cNvSpPr>
          <p:nvPr>
            <p:ph sz="half" idx="2"/>
          </p:nvPr>
        </p:nvSpPr>
        <p:spPr>
          <a:xfrm>
            <a:off x="3352800" y="3200400"/>
            <a:ext cx="2743200" cy="2316163"/>
          </a:xfrm>
        </p:spPr>
        <p:txBody>
          <a:bodyPr>
            <a:noAutofit/>
          </a:bodyPr>
          <a:lstStyle/>
          <a:p>
            <a:pPr marL="0" indent="0">
              <a:buNone/>
            </a:pPr>
            <a:r>
              <a:rPr lang="en-US" sz="1400" b="1" dirty="0"/>
              <a:t>Kent County</a:t>
            </a:r>
          </a:p>
          <a:p>
            <a:pPr marL="0" indent="0">
              <a:buNone/>
            </a:pPr>
            <a:r>
              <a:rPr lang="en-US" sz="1400" dirty="0"/>
              <a:t>840 Walker Road</a:t>
            </a:r>
          </a:p>
          <a:p>
            <a:pPr marL="0" indent="0">
              <a:buNone/>
            </a:pPr>
            <a:r>
              <a:rPr lang="en-US" sz="1400" dirty="0"/>
              <a:t>Dover, DE 19904</a:t>
            </a:r>
          </a:p>
          <a:p>
            <a:pPr marL="0" indent="0">
              <a:buNone/>
            </a:pPr>
            <a:r>
              <a:rPr lang="en-US" sz="1400" dirty="0"/>
              <a:t>302-674-8500 (TTY/TDD Also)</a:t>
            </a:r>
          </a:p>
          <a:p>
            <a:pPr marL="0" indent="0">
              <a:buNone/>
            </a:pPr>
            <a:r>
              <a:rPr lang="en-US" sz="1400" dirty="0"/>
              <a:t>302-674-3684 Elder Law Program</a:t>
            </a:r>
          </a:p>
          <a:p>
            <a:pPr marL="0" indent="0">
              <a:buNone/>
            </a:pPr>
            <a:r>
              <a:rPr lang="en-US" sz="1300" dirty="0"/>
              <a:t>302-674-8503</a:t>
            </a:r>
            <a:r>
              <a:rPr lang="en-US" sz="1400" dirty="0"/>
              <a:t> </a:t>
            </a:r>
            <a:r>
              <a:rPr lang="en-US" sz="1200" dirty="0"/>
              <a:t>Disabilities </a:t>
            </a:r>
            <a:r>
              <a:rPr lang="en-US" sz="1200" dirty="0" smtClean="0"/>
              <a:t>Law Program</a:t>
            </a:r>
            <a:endParaRPr lang="en-US" sz="1200" dirty="0"/>
          </a:p>
          <a:p>
            <a:pPr marL="0" indent="0">
              <a:buNone/>
            </a:pPr>
            <a:r>
              <a:rPr lang="en-US" sz="1400" dirty="0"/>
              <a:t>Fax 302-674-8145</a:t>
            </a:r>
          </a:p>
          <a:p>
            <a:pPr marL="0" indent="0">
              <a:buNone/>
            </a:pPr>
            <a:r>
              <a:rPr lang="en-US" sz="1400" dirty="0"/>
              <a:t> </a:t>
            </a:r>
          </a:p>
        </p:txBody>
      </p:sp>
      <p:sp>
        <p:nvSpPr>
          <p:cNvPr id="5" name="Rectangle 4"/>
          <p:cNvSpPr/>
          <p:nvPr/>
        </p:nvSpPr>
        <p:spPr>
          <a:xfrm>
            <a:off x="533400" y="1371600"/>
            <a:ext cx="8382000" cy="954107"/>
          </a:xfrm>
          <a:prstGeom prst="rect">
            <a:avLst/>
          </a:prstGeom>
        </p:spPr>
        <p:txBody>
          <a:bodyPr wrap="square">
            <a:spAutoFit/>
          </a:bodyPr>
          <a:lstStyle/>
          <a:p>
            <a:pPr algn="ctr"/>
            <a:r>
              <a:rPr lang="en-US" sz="1400" b="1" dirty="0"/>
              <a:t>This </a:t>
            </a:r>
            <a:r>
              <a:rPr lang="en-US" sz="1400" b="1" dirty="0" smtClean="0"/>
              <a:t>presentation </a:t>
            </a:r>
            <a:r>
              <a:rPr lang="en-US" sz="1400" b="1" dirty="0"/>
              <a:t>has provided general information to help you through </a:t>
            </a:r>
            <a:r>
              <a:rPr lang="en-US" sz="1400" b="1" dirty="0" smtClean="0"/>
              <a:t> higher education issues, </a:t>
            </a:r>
            <a:r>
              <a:rPr lang="en-US" sz="1400" b="1" dirty="0"/>
              <a:t>and is not intended to be legal advice. Remember that every person’s situation will be different.  </a:t>
            </a:r>
            <a:endParaRPr lang="en-US" sz="1400" b="1" dirty="0" smtClean="0"/>
          </a:p>
          <a:p>
            <a:pPr algn="ctr"/>
            <a:r>
              <a:rPr lang="en-US" sz="1400" b="1" dirty="0" smtClean="0"/>
              <a:t>For </a:t>
            </a:r>
            <a:r>
              <a:rPr lang="en-US" sz="1400" b="1" dirty="0"/>
              <a:t>questions on your specific situation, you may apply for free legal assistance from </a:t>
            </a:r>
            <a:endParaRPr lang="en-US" sz="1400" b="1" dirty="0" smtClean="0"/>
          </a:p>
          <a:p>
            <a:pPr algn="ctr"/>
            <a:r>
              <a:rPr lang="en-US" sz="1400" b="1" dirty="0" smtClean="0"/>
              <a:t>Community </a:t>
            </a:r>
            <a:r>
              <a:rPr lang="en-US" sz="1400" b="1" dirty="0"/>
              <a:t>Legal Aid Society, Inc. (CLASI). </a:t>
            </a:r>
          </a:p>
        </p:txBody>
      </p:sp>
      <p:sp>
        <p:nvSpPr>
          <p:cNvPr id="7" name="Slide Number Placeholder 6"/>
          <p:cNvSpPr>
            <a:spLocks noGrp="1"/>
          </p:cNvSpPr>
          <p:nvPr>
            <p:ph type="sldNum" sz="quarter" idx="12"/>
          </p:nvPr>
        </p:nvSpPr>
        <p:spPr/>
        <p:txBody>
          <a:bodyPr/>
          <a:lstStyle/>
          <a:p>
            <a:fld id="{19E4BBA1-39F0-4938-B2DE-DCD6419BA2CC}" type="slidenum">
              <a:rPr lang="en-US" smtClean="0"/>
              <a:pPr/>
              <a:t>39</a:t>
            </a:fld>
            <a:endParaRPr lang="en-US"/>
          </a:p>
        </p:txBody>
      </p:sp>
      <p:sp>
        <p:nvSpPr>
          <p:cNvPr id="8" name="TextBox 7"/>
          <p:cNvSpPr txBox="1"/>
          <p:nvPr/>
        </p:nvSpPr>
        <p:spPr>
          <a:xfrm>
            <a:off x="3048000" y="6477000"/>
            <a:ext cx="3276600" cy="276999"/>
          </a:xfrm>
          <a:prstGeom prst="rect">
            <a:avLst/>
          </a:prstGeom>
          <a:noFill/>
        </p:spPr>
        <p:txBody>
          <a:bodyPr wrap="square" rtlCol="0">
            <a:spAutoFit/>
          </a:bodyPr>
          <a:lstStyle/>
          <a:p>
            <a:pPr algn="ctr"/>
            <a:r>
              <a:rPr lang="en-US" sz="1200" dirty="0" smtClean="0"/>
              <a:t>This presentation is current as of May 2014</a:t>
            </a:r>
            <a:endParaRPr lang="en-US" sz="1200" dirty="0"/>
          </a:p>
        </p:txBody>
      </p:sp>
      <p:sp>
        <p:nvSpPr>
          <p:cNvPr id="10" name="Rounded Rectangle 9"/>
          <p:cNvSpPr/>
          <p:nvPr/>
        </p:nvSpPr>
        <p:spPr>
          <a:xfrm>
            <a:off x="568960" y="2286000"/>
            <a:ext cx="8153400" cy="584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 indent="0" algn="ctr">
              <a:buNone/>
            </a:pPr>
            <a:r>
              <a:rPr lang="en-US" b="1" dirty="0" smtClean="0">
                <a:solidFill>
                  <a:srgbClr val="FFC000"/>
                </a:solidFill>
              </a:rPr>
              <a:t>Visit  </a:t>
            </a:r>
            <a:r>
              <a:rPr lang="en-US" b="1" dirty="0">
                <a:solidFill>
                  <a:srgbClr val="FFC000"/>
                </a:solidFill>
              </a:rPr>
              <a:t>us at www.declasi.org or contact us at one of our three office locations</a:t>
            </a:r>
            <a:r>
              <a:rPr lang="en-US" b="1" dirty="0" smtClean="0">
                <a:solidFill>
                  <a:srgbClr val="FFC000"/>
                </a:solidFill>
              </a:rPr>
              <a:t>:</a:t>
            </a:r>
            <a:endParaRPr lang="en-US" b="1" dirty="0">
              <a:solidFill>
                <a:srgbClr val="FFC000"/>
              </a:solidFill>
            </a:endParaRPr>
          </a:p>
        </p:txBody>
      </p:sp>
      <p:sp>
        <p:nvSpPr>
          <p:cNvPr id="11" name="Rectangle 10"/>
          <p:cNvSpPr/>
          <p:nvPr/>
        </p:nvSpPr>
        <p:spPr>
          <a:xfrm>
            <a:off x="6172200" y="3200400"/>
            <a:ext cx="2743200" cy="1600438"/>
          </a:xfrm>
          <a:prstGeom prst="rect">
            <a:avLst/>
          </a:prstGeom>
        </p:spPr>
        <p:txBody>
          <a:bodyPr wrap="square">
            <a:spAutoFit/>
          </a:bodyPr>
          <a:lstStyle/>
          <a:p>
            <a:r>
              <a:rPr lang="en-US" sz="1400" b="1" dirty="0"/>
              <a:t>Sussex County</a:t>
            </a:r>
          </a:p>
          <a:p>
            <a:r>
              <a:rPr lang="en-US" sz="1400" dirty="0"/>
              <a:t>20151 Office Circle</a:t>
            </a:r>
          </a:p>
          <a:p>
            <a:r>
              <a:rPr lang="en-US" sz="1400" dirty="0"/>
              <a:t>Georgetown, DE 19947</a:t>
            </a:r>
          </a:p>
          <a:p>
            <a:r>
              <a:rPr lang="en-US" sz="1400" dirty="0"/>
              <a:t>302-856-0038 (TTY/TDD Also)</a:t>
            </a:r>
          </a:p>
          <a:p>
            <a:r>
              <a:rPr lang="en-US" sz="1400" dirty="0"/>
              <a:t>302-856-4112 Elder Law Program</a:t>
            </a:r>
          </a:p>
          <a:p>
            <a:r>
              <a:rPr lang="en-US" sz="1300" dirty="0"/>
              <a:t>302-856-3742</a:t>
            </a:r>
            <a:r>
              <a:rPr lang="en-US" sz="1400" dirty="0"/>
              <a:t> </a:t>
            </a:r>
            <a:r>
              <a:rPr lang="en-US" sz="1200" dirty="0"/>
              <a:t>Disabilities </a:t>
            </a:r>
            <a:r>
              <a:rPr lang="en-US" sz="1200" dirty="0" smtClean="0"/>
              <a:t> Law Program</a:t>
            </a:r>
            <a:endParaRPr lang="en-US" sz="1200" dirty="0"/>
          </a:p>
          <a:p>
            <a:r>
              <a:rPr lang="en-US" sz="1400" dirty="0"/>
              <a:t>Fax 302-856-6133</a:t>
            </a:r>
          </a:p>
        </p:txBody>
      </p:sp>
      <p:sp>
        <p:nvSpPr>
          <p:cNvPr id="12" name="Rounded Rectangle 11"/>
          <p:cNvSpPr/>
          <p:nvPr/>
        </p:nvSpPr>
        <p:spPr>
          <a:xfrm>
            <a:off x="533400" y="5410200"/>
            <a:ext cx="8153400" cy="584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 indent="0" algn="ctr">
              <a:buNone/>
            </a:pPr>
            <a:r>
              <a:rPr lang="en-US" b="1" dirty="0" smtClean="0">
                <a:solidFill>
                  <a:srgbClr val="FFC000"/>
                </a:solidFill>
              </a:rPr>
              <a:t>For more about transition, visit </a:t>
            </a:r>
          </a:p>
          <a:p>
            <a:pPr marL="57150" indent="0" algn="ctr">
              <a:buNone/>
            </a:pPr>
            <a:r>
              <a:rPr lang="en-US" sz="2400" b="1" dirty="0" smtClean="0">
                <a:solidFill>
                  <a:srgbClr val="FFC000"/>
                </a:solidFill>
              </a:rPr>
              <a:t>transition.declasi.org!</a:t>
            </a:r>
            <a:endParaRPr lang="en-US" sz="2400" b="1" dirty="0">
              <a:solidFill>
                <a:srgbClr val="FFC000"/>
              </a:solidFill>
            </a:endParaRPr>
          </a:p>
        </p:txBody>
      </p:sp>
    </p:spTree>
    <p:extLst>
      <p:ext uri="{BB962C8B-B14F-4D97-AF65-F5344CB8AC3E}">
        <p14:creationId xmlns:p14="http://schemas.microsoft.com/office/powerpoint/2010/main" val="4178793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Options for education after high school</a:t>
            </a:r>
          </a:p>
        </p:txBody>
      </p:sp>
      <p:sp>
        <p:nvSpPr>
          <p:cNvPr id="3" name="Content Placeholder 2"/>
          <p:cNvSpPr>
            <a:spLocks noGrp="1"/>
          </p:cNvSpPr>
          <p:nvPr>
            <p:ph type="body" idx="1"/>
          </p:nvPr>
        </p:nvSpPr>
        <p:spPr/>
        <p:txBody>
          <a:bodyPr>
            <a:normAutofit/>
          </a:bodyPr>
          <a:lstStyle/>
          <a:p>
            <a:endParaRPr lang="en-US" dirty="0"/>
          </a:p>
        </p:txBody>
      </p:sp>
      <p:sp>
        <p:nvSpPr>
          <p:cNvPr id="5" name="Slide Number Placeholder 4"/>
          <p:cNvSpPr>
            <a:spLocks noGrp="1"/>
          </p:cNvSpPr>
          <p:nvPr>
            <p:ph type="sldNum" sz="quarter" idx="12"/>
          </p:nvPr>
        </p:nvSpPr>
        <p:spPr/>
        <p:txBody>
          <a:bodyPr/>
          <a:lstStyle/>
          <a:p>
            <a:fld id="{19E4BBA1-39F0-4938-B2DE-DCD6419BA2CC}" type="slidenum">
              <a:rPr lang="en-US" smtClean="0"/>
              <a:pPr/>
              <a:t>4</a:t>
            </a:fld>
            <a:endParaRPr lang="en-US"/>
          </a:p>
        </p:txBody>
      </p:sp>
    </p:spTree>
    <p:extLst>
      <p:ext uri="{BB962C8B-B14F-4D97-AF65-F5344CB8AC3E}">
        <p14:creationId xmlns:p14="http://schemas.microsoft.com/office/powerpoint/2010/main" val="910818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lstStyle/>
          <a:p>
            <a:pPr algn="r"/>
            <a:r>
              <a:rPr lang="en-US" dirty="0" smtClean="0">
                <a:solidFill>
                  <a:schemeClr val="accent5"/>
                </a:solidFill>
              </a:rPr>
              <a:t>Types of programs</a:t>
            </a:r>
            <a:endParaRPr lang="en-US" dirty="0">
              <a:solidFill>
                <a:schemeClr val="accent5"/>
              </a:solidFill>
            </a:endParaRP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2961007170"/>
              </p:ext>
            </p:extLst>
          </p:nvPr>
        </p:nvGraphicFramePr>
        <p:xfrm>
          <a:off x="-304800" y="1219200"/>
          <a:ext cx="9753600" cy="5638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5</a:t>
            </a:fld>
            <a:endParaRPr lang="en-US" dirty="0"/>
          </a:p>
        </p:txBody>
      </p:sp>
      <p:sp>
        <p:nvSpPr>
          <p:cNvPr id="4" name="Rectangle 3"/>
          <p:cNvSpPr/>
          <p:nvPr/>
        </p:nvSpPr>
        <p:spPr>
          <a:xfrm>
            <a:off x="228600" y="1547873"/>
            <a:ext cx="8153400" cy="523220"/>
          </a:xfrm>
          <a:prstGeom prst="rect">
            <a:avLst/>
          </a:prstGeom>
        </p:spPr>
        <p:txBody>
          <a:bodyPr wrap="square">
            <a:spAutoFit/>
          </a:bodyPr>
          <a:lstStyle/>
          <a:p>
            <a:pPr lvl="1"/>
            <a:endParaRPr lang="en-US" altLang="en-US" sz="2800" dirty="0" smtClean="0"/>
          </a:p>
        </p:txBody>
      </p:sp>
      <p:cxnSp>
        <p:nvCxnSpPr>
          <p:cNvPr id="8" name="Straight Connector 7"/>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96882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Prepare to apply</a:t>
            </a:r>
          </a:p>
        </p:txBody>
      </p:sp>
      <p:sp>
        <p:nvSpPr>
          <p:cNvPr id="3" name="Content Placeholder 2"/>
          <p:cNvSpPr>
            <a:spLocks noGrp="1"/>
          </p:cNvSpPr>
          <p:nvPr>
            <p:ph type="body" idx="1"/>
          </p:nvPr>
        </p:nvSpPr>
        <p:spPr/>
        <p:txBody>
          <a:bodyPr>
            <a:normAutofit/>
          </a:bodyPr>
          <a:lstStyle/>
          <a:p>
            <a:endParaRPr lang="en-US" dirty="0"/>
          </a:p>
        </p:txBody>
      </p:sp>
      <p:sp>
        <p:nvSpPr>
          <p:cNvPr id="5" name="Slide Number Placeholder 4"/>
          <p:cNvSpPr>
            <a:spLocks noGrp="1"/>
          </p:cNvSpPr>
          <p:nvPr>
            <p:ph type="sldNum" sz="quarter" idx="12"/>
          </p:nvPr>
        </p:nvSpPr>
        <p:spPr/>
        <p:txBody>
          <a:bodyPr/>
          <a:lstStyle/>
          <a:p>
            <a:fld id="{19E4BBA1-39F0-4938-B2DE-DCD6419BA2CC}" type="slidenum">
              <a:rPr lang="en-US" smtClean="0"/>
              <a:pPr/>
              <a:t>6</a:t>
            </a:fld>
            <a:endParaRPr lang="en-US"/>
          </a:p>
        </p:txBody>
      </p:sp>
    </p:spTree>
    <p:extLst>
      <p:ext uri="{BB962C8B-B14F-4D97-AF65-F5344CB8AC3E}">
        <p14:creationId xmlns:p14="http://schemas.microsoft.com/office/powerpoint/2010/main" val="1411906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2"/>
          <p:cNvSpPr>
            <a:spLocks noGrp="1" noChangeArrowheads="1"/>
          </p:cNvSpPr>
          <p:nvPr>
            <p:ph type="title"/>
          </p:nvPr>
        </p:nvSpPr>
        <p:spPr>
          <a:xfrm>
            <a:off x="457200" y="274638"/>
            <a:ext cx="8229600" cy="944562"/>
          </a:xfrm>
        </p:spPr>
        <p:txBody>
          <a:bodyPr/>
          <a:lstStyle/>
          <a:p>
            <a:pPr algn="r"/>
            <a:r>
              <a:rPr lang="en-US" altLang="en-US" dirty="0" smtClean="0">
                <a:solidFill>
                  <a:schemeClr val="accent5"/>
                </a:solidFill>
              </a:rPr>
              <a:t>Considerations</a:t>
            </a:r>
            <a:endParaRPr lang="en-US" altLang="en-US" dirty="0">
              <a:solidFill>
                <a:schemeClr val="accent5"/>
              </a:solidFill>
            </a:endParaRPr>
          </a:p>
        </p:txBody>
      </p:sp>
      <p:sp>
        <p:nvSpPr>
          <p:cNvPr id="328707" name="Rectangle 3"/>
          <p:cNvSpPr>
            <a:spLocks noGrp="1" noChangeArrowheads="1"/>
          </p:cNvSpPr>
          <p:nvPr>
            <p:ph type="body" idx="1"/>
          </p:nvPr>
        </p:nvSpPr>
        <p:spPr/>
        <p:txBody>
          <a:bodyPr>
            <a:normAutofit fontScale="92500" lnSpcReduction="10000"/>
          </a:bodyPr>
          <a:lstStyle/>
          <a:p>
            <a:pPr marL="533400" indent="-533400">
              <a:lnSpc>
                <a:spcPct val="90000"/>
              </a:lnSpc>
            </a:pPr>
            <a:r>
              <a:rPr lang="en-US" altLang="en-US" sz="2800" dirty="0" smtClean="0"/>
              <a:t>Think about whether you need updated or refined documentation of your disability so that you can get any necessary accommodations on standardized tests required for admission, or to help with getting accommodations once you start at the school.</a:t>
            </a:r>
          </a:p>
          <a:p>
            <a:pPr marL="533400" indent="-533400">
              <a:lnSpc>
                <a:spcPct val="90000"/>
              </a:lnSpc>
            </a:pPr>
            <a:endParaRPr lang="en-US" altLang="en-US" sz="2800" dirty="0" smtClean="0"/>
          </a:p>
          <a:p>
            <a:pPr marL="533400" indent="-533400">
              <a:lnSpc>
                <a:spcPct val="90000"/>
              </a:lnSpc>
            </a:pPr>
            <a:r>
              <a:rPr lang="en-US" altLang="en-US" sz="2800" dirty="0" smtClean="0"/>
              <a:t>Research schools that interest you and if possible arrange a tour of that school.</a:t>
            </a:r>
          </a:p>
          <a:p>
            <a:pPr marL="533400" indent="-533400">
              <a:lnSpc>
                <a:spcPct val="90000"/>
              </a:lnSpc>
            </a:pPr>
            <a:endParaRPr lang="en-US" altLang="en-US" sz="2800" dirty="0" smtClean="0"/>
          </a:p>
          <a:p>
            <a:pPr marL="533400" indent="-533400">
              <a:lnSpc>
                <a:spcPct val="90000"/>
              </a:lnSpc>
            </a:pPr>
            <a:r>
              <a:rPr lang="en-US" altLang="en-US" sz="2800" dirty="0" smtClean="0"/>
              <a:t>You may wish to ask about services they offer to assist students with disabilities, including classroom accommodations.</a:t>
            </a:r>
            <a:endParaRPr lang="en-US" altLang="en-US" sz="1600" dirty="0"/>
          </a:p>
        </p:txBody>
      </p:sp>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7</a:t>
            </a:fld>
            <a:endParaRPr lang="en-US"/>
          </a:p>
        </p:txBody>
      </p:sp>
    </p:spTree>
    <p:extLst>
      <p:ext uri="{BB962C8B-B14F-4D97-AF65-F5344CB8AC3E}">
        <p14:creationId xmlns:p14="http://schemas.microsoft.com/office/powerpoint/2010/main" val="2991370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p:txBody>
          <a:bodyPr>
            <a:normAutofit/>
          </a:bodyPr>
          <a:lstStyle/>
          <a:p>
            <a:pPr algn="r"/>
            <a:r>
              <a:rPr lang="en-US" altLang="en-US" sz="2800" dirty="0" smtClean="0">
                <a:solidFill>
                  <a:schemeClr val="accent5"/>
                </a:solidFill>
              </a:rPr>
              <a:t>Delaware Division of Vocational Rehabilitation (DVR)</a:t>
            </a:r>
            <a:endParaRPr lang="en-US" altLang="en-US" sz="2800" dirty="0">
              <a:solidFill>
                <a:schemeClr val="accent5"/>
              </a:solidFill>
            </a:endParaRPr>
          </a:p>
        </p:txBody>
      </p:sp>
      <p:graphicFrame>
        <p:nvGraphicFramePr>
          <p:cNvPr id="2" name="Diagram 1"/>
          <p:cNvGraphicFramePr/>
          <p:nvPr>
            <p:extLst>
              <p:ext uri="{D42A27DB-BD31-4B8C-83A1-F6EECF244321}">
                <p14:modId xmlns:p14="http://schemas.microsoft.com/office/powerpoint/2010/main" val="29538234"/>
              </p:ext>
            </p:extLst>
          </p:nvPr>
        </p:nvGraphicFramePr>
        <p:xfrm>
          <a:off x="457200" y="1600200"/>
          <a:ext cx="82296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8</a:t>
            </a:fld>
            <a:endParaRPr lang="en-US"/>
          </a:p>
        </p:txBody>
      </p:sp>
    </p:spTree>
    <p:extLst>
      <p:ext uri="{BB962C8B-B14F-4D97-AF65-F5344CB8AC3E}">
        <p14:creationId xmlns:p14="http://schemas.microsoft.com/office/powerpoint/2010/main" val="7678640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a:xfrm>
            <a:off x="457200" y="76200"/>
            <a:ext cx="8229600" cy="1066800"/>
          </a:xfrm>
        </p:spPr>
        <p:txBody>
          <a:bodyPr>
            <a:normAutofit/>
          </a:bodyPr>
          <a:lstStyle/>
          <a:p>
            <a:pPr algn="r"/>
            <a:r>
              <a:rPr lang="en-US" altLang="en-US" sz="2800" dirty="0" smtClean="0">
                <a:solidFill>
                  <a:schemeClr val="accent5"/>
                </a:solidFill>
              </a:rPr>
              <a:t>DVR programs designed to help you transition to higher education</a:t>
            </a:r>
            <a:endParaRPr lang="en-US" altLang="en-US" sz="2800" dirty="0">
              <a:solidFill>
                <a:schemeClr val="accent5"/>
              </a:solidFill>
            </a:endParaRPr>
          </a:p>
        </p:txBody>
      </p:sp>
      <p:graphicFrame>
        <p:nvGraphicFramePr>
          <p:cNvPr id="2" name="Diagram 1"/>
          <p:cNvGraphicFramePr/>
          <p:nvPr>
            <p:extLst>
              <p:ext uri="{D42A27DB-BD31-4B8C-83A1-F6EECF244321}">
                <p14:modId xmlns:p14="http://schemas.microsoft.com/office/powerpoint/2010/main" val="814782386"/>
              </p:ext>
            </p:extLst>
          </p:nvPr>
        </p:nvGraphicFramePr>
        <p:xfrm>
          <a:off x="457200" y="1219200"/>
          <a:ext cx="82296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 name="Straight Connector 4"/>
          <p:cNvCxnSpPr/>
          <p:nvPr/>
        </p:nvCxnSpPr>
        <p:spPr>
          <a:xfrm>
            <a:off x="457200" y="1066800"/>
            <a:ext cx="8229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4"/>
          <p:cNvSpPr>
            <a:spLocks noGrp="1"/>
          </p:cNvSpPr>
          <p:nvPr>
            <p:ph type="sldNum" sz="quarter" idx="12"/>
          </p:nvPr>
        </p:nvSpPr>
        <p:spPr>
          <a:xfrm>
            <a:off x="6553200" y="6356350"/>
            <a:ext cx="2133600" cy="365125"/>
          </a:xfrm>
        </p:spPr>
        <p:txBody>
          <a:bodyPr/>
          <a:lstStyle/>
          <a:p>
            <a:fld id="{19E4BBA1-39F0-4938-B2DE-DCD6419BA2CC}" type="slidenum">
              <a:rPr lang="en-US" smtClean="0"/>
              <a:pPr/>
              <a:t>9</a:t>
            </a:fld>
            <a:endParaRPr lang="en-US"/>
          </a:p>
        </p:txBody>
      </p:sp>
    </p:spTree>
    <p:extLst>
      <p:ext uri="{BB962C8B-B14F-4D97-AF65-F5344CB8AC3E}">
        <p14:creationId xmlns:p14="http://schemas.microsoft.com/office/powerpoint/2010/main" val="12680821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Tradeshow</Template>
  <TotalTime>3020</TotalTime>
  <Words>3507</Words>
  <Application>Microsoft Office PowerPoint</Application>
  <PresentationFormat>On-screen Show (4:3)</PresentationFormat>
  <Paragraphs>386</Paragraphs>
  <Slides>39</Slides>
  <Notes>12</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A PROJECT OF THE DISABILITIES LAW PROGRAM  OF COMMUNITY LEGAL AID SOCIETY, INC.   Transition to Adulthood: What you need to know as an individual with a disability         Higher Education Rights for Delaware Transition-Age Youth and Their Families    </vt:lpstr>
      <vt:lpstr>Introduction </vt:lpstr>
      <vt:lpstr>Agenda</vt:lpstr>
      <vt:lpstr>Options for education after high school</vt:lpstr>
      <vt:lpstr>Types of programs</vt:lpstr>
      <vt:lpstr>Prepare to apply</vt:lpstr>
      <vt:lpstr>Considerations</vt:lpstr>
      <vt:lpstr>Delaware Division of Vocational Rehabilitation (DVR)</vt:lpstr>
      <vt:lpstr>DVR programs designed to help you transition to higher education</vt:lpstr>
      <vt:lpstr>Pathways to Employment Program            </vt:lpstr>
      <vt:lpstr>Understanding the admissions process</vt:lpstr>
      <vt:lpstr>PowerPoint Presentation</vt:lpstr>
      <vt:lpstr>Test Prep Courses</vt:lpstr>
      <vt:lpstr>Admissions Process: Disclosure of Your Disability</vt:lpstr>
      <vt:lpstr>Financing higher education</vt:lpstr>
      <vt:lpstr>Sources of Funding and Assistance</vt:lpstr>
      <vt:lpstr>Sources of Funding and Assistance Cont.</vt:lpstr>
      <vt:lpstr>Sources of Funding and Assistance Cont.</vt:lpstr>
      <vt:lpstr>Sources of Funding and Assistance Cont.</vt:lpstr>
      <vt:lpstr>Sources of Funding and Assistance Cont.</vt:lpstr>
      <vt:lpstr>Sources of Funding and Assistance Cont.</vt:lpstr>
      <vt:lpstr>Sources of Funding and Assistance Cont.</vt:lpstr>
      <vt:lpstr>Financial aid complaints process</vt:lpstr>
      <vt:lpstr>Rights and legal protections of students with disabilities in higher education</vt:lpstr>
      <vt:lpstr>The Americans with Disabilities Act (ADA)</vt:lpstr>
      <vt:lpstr>Section 504 of the Rehabilitation Act of 1973</vt:lpstr>
      <vt:lpstr>Higher Education Opportunity Act</vt:lpstr>
      <vt:lpstr>Other Laws</vt:lpstr>
      <vt:lpstr>accommodations</vt:lpstr>
      <vt:lpstr>Introduction to Higher Education Accommodations</vt:lpstr>
      <vt:lpstr>How to request accommodations</vt:lpstr>
      <vt:lpstr>Good to know!</vt:lpstr>
      <vt:lpstr>Classroom or learning accommodations</vt:lpstr>
      <vt:lpstr>Technology and Accessibility</vt:lpstr>
      <vt:lpstr>Housing and Transportation Accessibility</vt:lpstr>
      <vt:lpstr>Filing a complaint</vt:lpstr>
      <vt:lpstr>Filing a complaint continued</vt:lpstr>
      <vt:lpstr>Other important things to know</vt:lpstr>
      <vt:lpstr>Community Legal Aid Society, Inc. Contact Information</vt:lpstr>
    </vt:vector>
  </TitlesOfParts>
  <Company>Community Legal Aid Society,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PROJECT OF THE DISABILITIES LAW PROGRAM  OF COMMUNITY LEGAL AID SOCIETY, INC.   Transition to Adulthood: What you need to know as an individual with a disability   Employment &amp; Vocational Rights for Delaware Transition-Age Youth and Their Families</dc:title>
  <dc:creator>Jocelyn S. Young</dc:creator>
  <cp:lastModifiedBy>Marissa L. Band</cp:lastModifiedBy>
  <cp:revision>367</cp:revision>
  <cp:lastPrinted>2014-02-11T17:50:19Z</cp:lastPrinted>
  <dcterms:created xsi:type="dcterms:W3CDTF">2014-01-24T18:12:58Z</dcterms:created>
  <dcterms:modified xsi:type="dcterms:W3CDTF">2015-02-03T16:48:55Z</dcterms:modified>
</cp:coreProperties>
</file>